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628" r:id="rId2"/>
    <p:sldId id="6015" r:id="rId3"/>
    <p:sldId id="6016" r:id="rId4"/>
    <p:sldId id="6229" r:id="rId5"/>
    <p:sldId id="6018" r:id="rId6"/>
    <p:sldId id="6019" r:id="rId7"/>
    <p:sldId id="477" r:id="rId8"/>
    <p:sldId id="6273" r:id="rId9"/>
    <p:sldId id="480" r:id="rId10"/>
    <p:sldId id="6272" r:id="rId11"/>
    <p:sldId id="6226" r:id="rId12"/>
    <p:sldId id="6097" r:id="rId13"/>
    <p:sldId id="4229" r:id="rId14"/>
    <p:sldId id="3616" r:id="rId15"/>
    <p:sldId id="494" r:id="rId16"/>
    <p:sldId id="2835" r:id="rId17"/>
    <p:sldId id="4408" r:id="rId18"/>
    <p:sldId id="620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pos="438" userDrawn="1">
          <p15:clr>
            <a:srgbClr val="A4A3A4"/>
          </p15:clr>
        </p15:guide>
        <p15:guide id="6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715"/>
    <a:srgbClr val="BDF300"/>
    <a:srgbClr val="005690"/>
    <a:srgbClr val="006BB6"/>
    <a:srgbClr val="579A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01" autoAdjust="0"/>
    <p:restoredTop sz="94757"/>
  </p:normalViewPr>
  <p:slideViewPr>
    <p:cSldViewPr snapToGrid="0" showGuides="1">
      <p:cViewPr varScale="1">
        <p:scale>
          <a:sx n="85" d="100"/>
          <a:sy n="85" d="100"/>
        </p:scale>
        <p:origin x="120" y="360"/>
      </p:cViewPr>
      <p:guideLst>
        <p:guide orient="horz" pos="2160"/>
        <p:guide pos="3840"/>
        <p:guide orient="horz" pos="346"/>
        <p:guide orient="horz" pos="3974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638F5-5B9D-344E-A83D-D89AE916A9A4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15047-3AB4-0048-AF8A-07218A6AA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932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824C7-1EE2-0047-BD21-799E4121B4E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161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52E20A-79CD-954D-9CB6-E245596DDF00}" type="slidenum">
              <a: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9575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58DF4A-9EB4-3543-9E63-C58B6A07ACE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4976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824C7-1EE2-0047-BD21-799E4121B4E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918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002D259B-F08F-6B43-AC3B-648EE47E1839}" type="slidenum">
              <a:rPr lang="fr-FR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951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824C7-1EE2-0047-BD21-799E4121B4E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047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E3ED2F-E4BD-48D7-966C-1AE499B9A5E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802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8DF4A-9EB4-3543-9E63-C58B6A07ACE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2245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58DF4A-9EB4-3543-9E63-C58B6A07ACE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7005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58DF4A-9EB4-3543-9E63-C58B6A07ACE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4969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58DF4A-9EB4-3543-9E63-C58B6A07ACE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096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58DF4A-9EB4-3543-9E63-C58B6A07ACE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4486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58DF4A-9EB4-3543-9E63-C58B6A07ACE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4963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58DF4A-9EB4-3543-9E63-C58B6A07ACE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2304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824C7-1EE2-0047-BD21-799E4121B4E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260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824C7-1EE2-0047-BD21-799E4121B4E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9903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52E20A-79CD-954D-9CB6-E245596DDF00}" type="slidenum">
              <a: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4101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BB51EB-B48A-B543-4DF4-4D65738B8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8EA1F82-4F79-5CEC-F640-6B35DD0139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62D071-2666-8671-DEA0-8CE15897F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3647-5A43-D345-8343-D3E0AD4D69E4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F1D7DB-7070-2523-EB7E-EC72D85A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DB4413-25BD-4D73-B8CC-EDCB8D92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AB83-002E-474F-A52E-DD05B88B9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13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9DAB8C-B364-C5ED-A06B-CADCF3CCC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445DE7-FDC2-0886-253C-D9592E2CB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9D9AA7-676B-8A87-2D42-DA9410C5A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3647-5A43-D345-8343-D3E0AD4D69E4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BDFCC-4AB7-CBEB-0E2F-EF857C734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46ED9A-CF07-E3AA-3C4E-45E6B7652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AB83-002E-474F-A52E-DD05B88B9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1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DB9B855-B902-DD1D-F415-4069963253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214C37-45B5-0799-488A-7E232371F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B48002-0933-9C4E-ABDD-53EDC28FE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3647-5A43-D345-8343-D3E0AD4D69E4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2C5C4E-0B95-7A1A-1308-5578786D9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8BFBFB-E986-F447-3114-4C2532191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AB83-002E-474F-A52E-DD05B88B9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22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90302-9993-9364-5B78-34D4C9172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18F0A4-E336-2F91-1D22-B92BE057B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3572FE-47B1-56D3-BA7F-2F57A5821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3647-5A43-D345-8343-D3E0AD4D69E4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281FAB-D987-20DD-51DB-A483EDFB9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AE1A99-1897-E9D7-7086-F0710A16B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AB83-002E-474F-A52E-DD05B88B9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49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3CE1C3-500B-0518-676A-8C8B69925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4036DA-51CC-3CF1-E6E7-277A4BCBE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4ABD6D-D761-67F5-445D-688EA612D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3647-5A43-D345-8343-D3E0AD4D69E4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E8F032-295A-85E6-D9E6-D414824DB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3EB152-49C7-1B6A-DAC6-D1CA07DFC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AB83-002E-474F-A52E-DD05B88B9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02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13812-201F-6C89-78E1-B4990150A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5A1926-C6F6-38F5-D6AC-E30477661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5206D7-4301-7CB6-6993-1D6A1CD6D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3813BB-EBFA-AB7B-ADF4-6222AECB4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3647-5A43-D345-8343-D3E0AD4D69E4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F92D60-0D21-DE09-CDF5-6249F2BD8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2976E3-04F0-D490-CD4A-99DBB1372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AB83-002E-474F-A52E-DD05B88B9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29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3D3B2-A020-260D-9A23-C98497542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FD5DAE-4606-9D95-5CAD-92F6FD809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B8E3A0-9345-5949-8670-68723A6AF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BB9F62-0088-7246-F8B8-DB8836BE40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EDC66DF-A28D-DA70-CE41-F9071DB479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BE4DBD5-1083-5668-E636-A68AF07CD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3647-5A43-D345-8343-D3E0AD4D69E4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85A08FB-1D67-4D06-EBE5-AD8F46169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9E9AF77-2C31-D306-61A3-B3CFE8714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AB83-002E-474F-A52E-DD05B88B9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00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7B370F-ECC7-E6E8-533C-2D2ED843D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ED24CA7-7E46-5169-9DFB-F9C5ECD41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3647-5A43-D345-8343-D3E0AD4D69E4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58FAA6-2324-3030-26AF-85B210761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160F08-4860-0F42-AB5F-57E4D2ADB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AB83-002E-474F-A52E-DD05B88B9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6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63BFF1B-263C-E5B5-8683-6A6634CC7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3647-5A43-D345-8343-D3E0AD4D69E4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ED51BF8-5602-5A7C-25C9-1F78B3E09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EF290D-CC7D-8DD0-CAAB-90488E71F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AB83-002E-474F-A52E-DD05B88B9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2CF2E0-D0BA-F162-9036-24DED4ED8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93EDDD-112C-CE06-8CD3-9E54202E9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1505D7-002F-4423-21D2-58388CA6C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DC56AF-9395-BFB0-6ECC-59D0A928F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3647-5A43-D345-8343-D3E0AD4D69E4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FCD305-3A3F-F755-7F3A-7328167DF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F8E765-F611-9AE5-0B66-FA85B01F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AB83-002E-474F-A52E-DD05B88B9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14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A56069-B969-CF9A-E6DC-FD09959D0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9775E52-8B91-74E3-1B9D-D1B3E893C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14B25C-F00B-26F0-7018-78BE48D2C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7B9458-28EC-0450-D7B6-329D14C00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3647-5A43-D345-8343-D3E0AD4D69E4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1CDCD8-1952-BADF-914A-EF81D1012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9621B1-CDEE-C31F-E2FC-D44AAFAB1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AB83-002E-474F-A52E-DD05B88B9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67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B89FE-40FD-C056-DC8C-27D50DFD5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DF2A7D-392A-2862-9AA7-0E1C20185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F27786-521B-27F9-58B2-1309DB2A9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2B3647-5A43-D345-8343-D3E0AD4D69E4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962AB9-3634-664E-F4A2-584E25A5B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9DB1FD-A1B6-3949-8250-EB67E09A9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50AB83-002E-474F-A52E-DD05B88B9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24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7BC2B133-63DD-7745-8357-5AAE4D2A1DDD}"/>
              </a:ext>
            </a:extLst>
          </p:cNvPr>
          <p:cNvGrpSpPr/>
          <p:nvPr/>
        </p:nvGrpSpPr>
        <p:grpSpPr>
          <a:xfrm>
            <a:off x="7473373" y="2010585"/>
            <a:ext cx="3172568" cy="400110"/>
            <a:chOff x="7354104" y="1985871"/>
            <a:chExt cx="3172568" cy="400110"/>
          </a:xfrm>
        </p:grpSpPr>
        <p:pic>
          <p:nvPicPr>
            <p:cNvPr id="7" name="Graphique 6">
              <a:extLst>
                <a:ext uri="{FF2B5EF4-FFF2-40B4-BE49-F238E27FC236}">
                  <a16:creationId xmlns:a16="http://schemas.microsoft.com/office/drawing/2014/main" id="{40A6ABAB-FC47-C04D-9CCA-3DCEE9EA6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7354104" y="1991611"/>
              <a:ext cx="340281" cy="340281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1A1AD4F7-35F3-B647-AC4B-2C7B0A664A0A}"/>
                </a:ext>
              </a:extLst>
            </p:cNvPr>
            <p:cNvSpPr txBox="1"/>
            <p:nvPr/>
          </p:nvSpPr>
          <p:spPr>
            <a:xfrm>
              <a:off x="7833884" y="1985871"/>
              <a:ext cx="2692788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ru-RU" sz="2000" kern="1000" spc="-51" dirty="0">
                  <a:solidFill>
                    <a:schemeClr val="bg1"/>
                  </a:solidFill>
                  <a:latin typeface="Montserrat Medium" pitchFamily="2" charset="77"/>
                </a:rPr>
                <a:t>Совместная работа</a:t>
              </a:r>
              <a:endParaRPr lang="fr-FR" sz="2000" kern="1000" spc="-51" dirty="0">
                <a:solidFill>
                  <a:schemeClr val="bg1"/>
                </a:solidFill>
                <a:latin typeface="Montserrat Medium" pitchFamily="2" charset="77"/>
              </a:endParaRP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E1EE0E2E-4E3B-C14C-89B1-0D05A44D269A}"/>
              </a:ext>
            </a:extLst>
          </p:cNvPr>
          <p:cNvGrpSpPr/>
          <p:nvPr/>
        </p:nvGrpSpPr>
        <p:grpSpPr>
          <a:xfrm>
            <a:off x="7473372" y="2620187"/>
            <a:ext cx="2422941" cy="400110"/>
            <a:chOff x="7354104" y="2595471"/>
            <a:chExt cx="2422942" cy="400109"/>
          </a:xfrm>
        </p:grpSpPr>
        <p:pic>
          <p:nvPicPr>
            <p:cNvPr id="8" name="Graphique 7">
              <a:extLst>
                <a:ext uri="{FF2B5EF4-FFF2-40B4-BE49-F238E27FC236}">
                  <a16:creationId xmlns:a16="http://schemas.microsoft.com/office/drawing/2014/main" id="{9FABD4D5-F1E1-E140-BDB3-7534AF8F4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7354104" y="2602265"/>
              <a:ext cx="340281" cy="340281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80D123EF-3076-4B45-9B29-4BD245340839}"/>
                </a:ext>
              </a:extLst>
            </p:cNvPr>
            <p:cNvSpPr txBox="1"/>
            <p:nvPr/>
          </p:nvSpPr>
          <p:spPr>
            <a:xfrm>
              <a:off x="7833884" y="2595471"/>
              <a:ext cx="1943162" cy="40010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ru-RU" sz="2000" kern="1000" spc="-51" dirty="0">
                  <a:solidFill>
                    <a:schemeClr val="bg1"/>
                  </a:solidFill>
                  <a:latin typeface="Montserrat Medium" pitchFamily="2" charset="77"/>
                </a:rPr>
                <a:t>Мессенджер</a:t>
              </a:r>
              <a:endParaRPr lang="fr-FR" sz="2000" kern="1000" spc="-51" dirty="0">
                <a:solidFill>
                  <a:schemeClr val="bg1"/>
                </a:solidFill>
                <a:latin typeface="Montserrat Medium" pitchFamily="2" charset="77"/>
              </a:endParaRP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3A11ACF3-421F-FB41-9760-7D6DF81D3A61}"/>
              </a:ext>
            </a:extLst>
          </p:cNvPr>
          <p:cNvGrpSpPr/>
          <p:nvPr/>
        </p:nvGrpSpPr>
        <p:grpSpPr>
          <a:xfrm>
            <a:off x="7473377" y="3229785"/>
            <a:ext cx="1595022" cy="400110"/>
            <a:chOff x="7354104" y="3205071"/>
            <a:chExt cx="1595022" cy="400110"/>
          </a:xfrm>
        </p:grpSpPr>
        <p:pic>
          <p:nvPicPr>
            <p:cNvPr id="9" name="Graphique 8">
              <a:extLst>
                <a:ext uri="{FF2B5EF4-FFF2-40B4-BE49-F238E27FC236}">
                  <a16:creationId xmlns:a16="http://schemas.microsoft.com/office/drawing/2014/main" id="{9A4062FC-B8FB-3145-A7B8-779062EAE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7354104" y="3212919"/>
              <a:ext cx="340281" cy="340281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289C3D82-F24A-7A40-9EC8-EEA432A53820}"/>
                </a:ext>
              </a:extLst>
            </p:cNvPr>
            <p:cNvSpPr txBox="1"/>
            <p:nvPr/>
          </p:nvSpPr>
          <p:spPr>
            <a:xfrm>
              <a:off x="7833884" y="3205071"/>
              <a:ext cx="1115242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ru-RU" sz="2000" kern="1000" spc="-51" dirty="0">
                  <a:solidFill>
                    <a:schemeClr val="bg1"/>
                  </a:solidFill>
                  <a:latin typeface="Montserrat Medium" pitchFamily="2" charset="77"/>
                </a:rPr>
                <a:t>Задачи</a:t>
              </a:r>
              <a:endParaRPr lang="fr-FR" sz="2000" kern="1000" spc="-51" dirty="0">
                <a:solidFill>
                  <a:schemeClr val="bg1"/>
                </a:solidFill>
                <a:latin typeface="Montserrat Medium" pitchFamily="2" charset="77"/>
              </a:endParaRP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F925CA80-F9B0-004F-9649-2B696B4CB494}"/>
              </a:ext>
            </a:extLst>
          </p:cNvPr>
          <p:cNvGrpSpPr/>
          <p:nvPr/>
        </p:nvGrpSpPr>
        <p:grpSpPr>
          <a:xfrm>
            <a:off x="7473371" y="3829409"/>
            <a:ext cx="1281603" cy="400110"/>
            <a:chOff x="7354104" y="3804691"/>
            <a:chExt cx="1281603" cy="400110"/>
          </a:xfrm>
        </p:grpSpPr>
        <p:pic>
          <p:nvPicPr>
            <p:cNvPr id="10" name="Graphique 9">
              <a:extLst>
                <a:ext uri="{FF2B5EF4-FFF2-40B4-BE49-F238E27FC236}">
                  <a16:creationId xmlns:a16="http://schemas.microsoft.com/office/drawing/2014/main" id="{01D0D3D5-9C89-4943-B2C7-9ED330BA1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7354104" y="3823573"/>
              <a:ext cx="340281" cy="340281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3216CDB9-976E-8F4F-906E-8E3B0444A368}"/>
                </a:ext>
              </a:extLst>
            </p:cNvPr>
            <p:cNvSpPr txBox="1"/>
            <p:nvPr/>
          </p:nvSpPr>
          <p:spPr>
            <a:xfrm>
              <a:off x="7833884" y="3804691"/>
              <a:ext cx="801823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fr-FR" sz="2000" kern="1000" spc="-51" dirty="0">
                  <a:solidFill>
                    <a:schemeClr val="bg1"/>
                  </a:solidFill>
                  <a:latin typeface="Montserrat Medium" pitchFamily="2" charset="77"/>
                </a:rPr>
                <a:t>CRM</a:t>
              </a: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C59FCCF4-3A6F-5741-85B0-38109A9BAF8E}"/>
              </a:ext>
            </a:extLst>
          </p:cNvPr>
          <p:cNvGrpSpPr/>
          <p:nvPr/>
        </p:nvGrpSpPr>
        <p:grpSpPr>
          <a:xfrm>
            <a:off x="7473375" y="4429035"/>
            <a:ext cx="2453397" cy="400110"/>
            <a:chOff x="7354104" y="4404313"/>
            <a:chExt cx="2453396" cy="400109"/>
          </a:xfrm>
        </p:grpSpPr>
        <p:pic>
          <p:nvPicPr>
            <p:cNvPr id="11" name="Graphique 10">
              <a:extLst>
                <a:ext uri="{FF2B5EF4-FFF2-40B4-BE49-F238E27FC236}">
                  <a16:creationId xmlns:a16="http://schemas.microsoft.com/office/drawing/2014/main" id="{33625749-8BDE-C34B-8861-A7F95336A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7354104" y="4434227"/>
              <a:ext cx="340281" cy="340281"/>
            </a:xfrm>
            <a:prstGeom prst="rect">
              <a:avLst/>
            </a:prstGeom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0152B7C7-69D0-244B-82BD-D2D4A7720D62}"/>
                </a:ext>
              </a:extLst>
            </p:cNvPr>
            <p:cNvSpPr txBox="1"/>
            <p:nvPr/>
          </p:nvSpPr>
          <p:spPr>
            <a:xfrm>
              <a:off x="7833884" y="4404313"/>
              <a:ext cx="1973616" cy="40010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ru-RU" sz="2000" kern="1000" spc="-51" dirty="0">
                  <a:solidFill>
                    <a:schemeClr val="bg1"/>
                  </a:solidFill>
                  <a:latin typeface="Montserrat Medium" pitchFamily="2" charset="77"/>
                </a:rPr>
                <a:t>Роботизация</a:t>
              </a:r>
              <a:endParaRPr lang="fr-FR" sz="2000" kern="1000" spc="-51" dirty="0">
                <a:solidFill>
                  <a:schemeClr val="bg1"/>
                </a:solidFill>
                <a:latin typeface="Montserrat Medium" pitchFamily="2" charset="77"/>
              </a:endParaRP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F28AC3A7-F75B-384D-ACC0-FF17E2913963}"/>
              </a:ext>
            </a:extLst>
          </p:cNvPr>
          <p:cNvGrpSpPr/>
          <p:nvPr/>
        </p:nvGrpSpPr>
        <p:grpSpPr>
          <a:xfrm>
            <a:off x="965209" y="2901110"/>
            <a:ext cx="7200891" cy="1064611"/>
            <a:chOff x="965209" y="2582381"/>
            <a:chExt cx="7200891" cy="1064611"/>
          </a:xfrm>
        </p:grpSpPr>
        <p:pic>
          <p:nvPicPr>
            <p:cNvPr id="22" name="Graphique 21">
              <a:extLst>
                <a:ext uri="{FF2B5EF4-FFF2-40B4-BE49-F238E27FC236}">
                  <a16:creationId xmlns:a16="http://schemas.microsoft.com/office/drawing/2014/main" id="{B5DF3472-6398-624A-9D81-6CC6E7BF3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965209" y="2582381"/>
              <a:ext cx="5495077" cy="973266"/>
            </a:xfrm>
            <a:prstGeom prst="rect">
              <a:avLst/>
            </a:prstGeom>
          </p:spPr>
        </p:pic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221EDD28-AF38-D44A-81E0-469590147AC0}"/>
                </a:ext>
              </a:extLst>
            </p:cNvPr>
            <p:cNvSpPr txBox="1"/>
            <p:nvPr/>
          </p:nvSpPr>
          <p:spPr>
            <a:xfrm>
              <a:off x="2709478" y="3333060"/>
              <a:ext cx="5456622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600" kern="1000" dirty="0">
                  <a:solidFill>
                    <a:schemeClr val="bg1"/>
                  </a:solidFill>
                  <a:latin typeface="Montserrat Medium" pitchFamily="2" charset="77"/>
                </a:rPr>
                <a:t>идеальное рабочее пространство</a:t>
              </a:r>
              <a:endParaRPr lang="fr-FR" sz="1600" kern="1000" dirty="0">
                <a:solidFill>
                  <a:schemeClr val="bg1"/>
                </a:solidFill>
                <a:latin typeface="Montserrat Medium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922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0D8660D-F397-9D78-0121-003387D6AE18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E8D8DB0-5105-86EA-14DE-C0918122C3FA}"/>
              </a:ext>
            </a:extLst>
          </p:cNvPr>
          <p:cNvSpPr/>
          <p:nvPr/>
        </p:nvSpPr>
        <p:spPr>
          <a:xfrm>
            <a:off x="5864436" y="2296822"/>
            <a:ext cx="5675292" cy="3307516"/>
          </a:xfrm>
          <a:prstGeom prst="roundRect">
            <a:avLst>
              <a:gd name="adj" fmla="val 5070"/>
            </a:avLst>
          </a:prstGeom>
          <a:solidFill>
            <a:srgbClr val="1817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8C633F9-3294-98CC-C5B4-1F0DEA6B6D8C}"/>
              </a:ext>
            </a:extLst>
          </p:cNvPr>
          <p:cNvGrpSpPr/>
          <p:nvPr/>
        </p:nvGrpSpPr>
        <p:grpSpPr>
          <a:xfrm>
            <a:off x="5305139" y="2201411"/>
            <a:ext cx="6745743" cy="4100411"/>
            <a:chOff x="3742218" y="2186647"/>
            <a:chExt cx="7575070" cy="4604517"/>
          </a:xfrm>
        </p:grpSpPr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FDD5734A-EE37-C160-EF95-41EEE7AEE5EA}"/>
                </a:ext>
              </a:extLst>
            </p:cNvPr>
            <p:cNvGrpSpPr/>
            <p:nvPr/>
          </p:nvGrpSpPr>
          <p:grpSpPr>
            <a:xfrm>
              <a:off x="3742218" y="2186647"/>
              <a:ext cx="7575070" cy="4142716"/>
              <a:chOff x="4116660" y="2186647"/>
              <a:chExt cx="7575070" cy="4142716"/>
            </a:xfrm>
          </p:grpSpPr>
          <p:pic>
            <p:nvPicPr>
              <p:cNvPr id="5" name="Image 4" descr="Une image contenant capture d’écran, logiciel, Site web, Page web&#10;&#10;Description générée automatiquement">
                <a:extLst>
                  <a:ext uri="{FF2B5EF4-FFF2-40B4-BE49-F238E27FC236}">
                    <a16:creationId xmlns:a16="http://schemas.microsoft.com/office/drawing/2014/main" id="{3518FF17-E6F8-15DB-32AF-2B8160E5BF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42821" y="2447599"/>
                <a:ext cx="6122747" cy="3444046"/>
              </a:xfrm>
              <a:prstGeom prst="rect">
                <a:avLst/>
              </a:prstGeom>
            </p:spPr>
          </p:pic>
          <p:pic>
            <p:nvPicPr>
              <p:cNvPr id="3" name="Picture 20" descr="A black screen with a black background&#10;&#10;Description automatically generated">
                <a:extLst>
                  <a:ext uri="{FF2B5EF4-FFF2-40B4-BE49-F238E27FC236}">
                    <a16:creationId xmlns:a16="http://schemas.microsoft.com/office/drawing/2014/main" id="{0CD3CEDE-1B94-5DF3-14CC-3D7FA9B08F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4116660" y="2186647"/>
                <a:ext cx="7575070" cy="4142716"/>
              </a:xfrm>
              <a:prstGeom prst="rect">
                <a:avLst/>
              </a:prstGeom>
            </p:spPr>
          </p:pic>
        </p:grpSp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7A5339C5-1BB1-48BC-4161-F231E8D1BA1B}"/>
                </a:ext>
              </a:extLst>
            </p:cNvPr>
            <p:cNvGrpSpPr/>
            <p:nvPr/>
          </p:nvGrpSpPr>
          <p:grpSpPr>
            <a:xfrm>
              <a:off x="9353573" y="3300061"/>
              <a:ext cx="1678596" cy="3491103"/>
              <a:chOff x="1063234" y="2315036"/>
              <a:chExt cx="1944980" cy="4045122"/>
            </a:xfrm>
          </p:grpSpPr>
          <p:pic>
            <p:nvPicPr>
              <p:cNvPr id="7" name="Image 6" descr="Une image contenant meubles, capture d’écran, chaise, texte&#10;&#10;Description générée automatiquement">
                <a:extLst>
                  <a:ext uri="{FF2B5EF4-FFF2-40B4-BE49-F238E27FC236}">
                    <a16:creationId xmlns:a16="http://schemas.microsoft.com/office/drawing/2014/main" id="{2955C55C-971F-B2DB-C38A-31136654D8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37617" y="2392733"/>
                <a:ext cx="1792619" cy="3878426"/>
              </a:xfrm>
              <a:prstGeom prst="roundRect">
                <a:avLst>
                  <a:gd name="adj" fmla="val 13940"/>
                </a:avLst>
              </a:prstGeom>
            </p:spPr>
          </p:pic>
          <p:pic>
            <p:nvPicPr>
              <p:cNvPr id="10" name="Picture 21" descr="A black rectangular frame with a black border&#10;&#10;Description automatically generated">
                <a:extLst>
                  <a:ext uri="{FF2B5EF4-FFF2-40B4-BE49-F238E27FC236}">
                    <a16:creationId xmlns:a16="http://schemas.microsoft.com/office/drawing/2014/main" id="{B6318E1F-6A40-5A4F-35E9-C3077FA2DE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1063234" y="2315036"/>
                <a:ext cx="1944980" cy="4045122"/>
              </a:xfrm>
              <a:prstGeom prst="rect">
                <a:avLst/>
              </a:prstGeom>
            </p:spPr>
          </p:pic>
        </p:grpSp>
      </p:grpSp>
      <p:grpSp>
        <p:nvGrpSpPr>
          <p:cNvPr id="20" name="Group 13">
            <a:extLst>
              <a:ext uri="{FF2B5EF4-FFF2-40B4-BE49-F238E27FC236}">
                <a16:creationId xmlns:a16="http://schemas.microsoft.com/office/drawing/2014/main" id="{6C685FF3-A203-0084-019F-D38EC2EE23E3}"/>
              </a:ext>
            </a:extLst>
          </p:cNvPr>
          <p:cNvGrpSpPr/>
          <p:nvPr/>
        </p:nvGrpSpPr>
        <p:grpSpPr>
          <a:xfrm>
            <a:off x="8602836" y="624579"/>
            <a:ext cx="2936892" cy="559922"/>
            <a:chOff x="6303491" y="697479"/>
            <a:chExt cx="2936892" cy="559922"/>
          </a:xfrm>
        </p:grpSpPr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5EED3749-E98F-36ED-E53A-7DB8190966DF}"/>
                </a:ext>
              </a:extLst>
            </p:cNvPr>
            <p:cNvSpPr/>
            <p:nvPr/>
          </p:nvSpPr>
          <p:spPr>
            <a:xfrm>
              <a:off x="6303491" y="697479"/>
              <a:ext cx="2936892" cy="559922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rgbClr val="BDF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Commons" panose="02000506030000020004" pitchFamily="2" charset="77"/>
                <a:cs typeface="Arial"/>
              </a:endParaRP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CCC5240D-B407-9B87-85F7-DD872F81A4AF}"/>
                </a:ext>
              </a:extLst>
            </p:cNvPr>
            <p:cNvSpPr txBox="1"/>
            <p:nvPr/>
          </p:nvSpPr>
          <p:spPr>
            <a:xfrm>
              <a:off x="6482962" y="823552"/>
              <a:ext cx="25779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kern="1200" dirty="0">
                  <a:solidFill>
                    <a:prstClr val="white"/>
                  </a:solidFill>
                  <a:latin typeface="Montserrat" pitchFamily="2" charset="0"/>
                  <a:cs typeface="Arial"/>
                </a:rPr>
                <a:t>Н</a:t>
              </a:r>
              <a:r>
                <a:rPr kumimoji="0" lang="ru-RU" sz="14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/>
                  <a:cs typeface="Arial"/>
                </a:rPr>
                <a:t>а миллион сотрудников</a:t>
              </a:r>
              <a:endParaRPr kumimoji="0" lang="fr-FR" sz="14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cs typeface="Arial"/>
              </a:endParaRPr>
            </a:p>
          </p:txBody>
        </p:sp>
      </p:grpSp>
      <p:sp>
        <p:nvSpPr>
          <p:cNvPr id="24" name="ZoneTexte 3">
            <a:extLst>
              <a:ext uri="{FF2B5EF4-FFF2-40B4-BE49-F238E27FC236}">
                <a16:creationId xmlns:a16="http://schemas.microsoft.com/office/drawing/2014/main" id="{8118EC2B-BDDF-4D76-0800-CB7C564FE7E9}"/>
              </a:ext>
            </a:extLst>
          </p:cNvPr>
          <p:cNvSpPr txBox="1"/>
          <p:nvPr/>
        </p:nvSpPr>
        <p:spPr bwMode="auto">
          <a:xfrm>
            <a:off x="636022" y="1308978"/>
            <a:ext cx="5347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kern="1200" cap="none" spc="300" normalizeH="0" baseline="0">
                <a:ln>
                  <a:noFill/>
                </a:ln>
                <a:solidFill>
                  <a:srgbClr val="3B9CF5"/>
                </a:solidFill>
                <a:effectLst/>
                <a:uLnTx/>
                <a:uFillTx/>
                <a:latin typeface="TT Commons Pro DemiBold" panose="020B0103030102020204" pitchFamily="34" charset="-52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BDF300"/>
                </a:solidFill>
                <a:effectLst/>
                <a:uLnTx/>
                <a:uFillTx/>
                <a:latin typeface="Montserrat" pitchFamily="2" charset="0"/>
              </a:rPr>
              <a:t>Только для вашей компании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BDF300"/>
              </a:solidFill>
              <a:effectLst/>
              <a:uLnTx/>
              <a:uFillTx/>
              <a:latin typeface="Montserrat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C0950C0-B4D3-9C1C-DB66-605967F2D822}"/>
              </a:ext>
            </a:extLst>
          </p:cNvPr>
          <p:cNvSpPr txBox="1"/>
          <p:nvPr/>
        </p:nvSpPr>
        <p:spPr>
          <a:xfrm>
            <a:off x="605680" y="2180206"/>
            <a:ext cx="4779193" cy="3831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239994" defTabSz="914377" fontAlgn="ctr"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white"/>
                </a:solidFill>
                <a:latin typeface="Montserrat" pitchFamily="2" charset="0"/>
                <a:cs typeface="Arial"/>
              </a:rPr>
              <a:t>Чат 1:1 </a:t>
            </a:r>
          </a:p>
          <a:p>
            <a:pPr indent="-239994" defTabSz="914377" fontAlgn="ctr"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white"/>
                </a:solidFill>
                <a:latin typeface="Montserrat" pitchFamily="2" charset="0"/>
                <a:cs typeface="Arial"/>
              </a:rPr>
              <a:t>Групповые чаты </a:t>
            </a:r>
          </a:p>
          <a:p>
            <a:pPr indent="-239994" defTabSz="914377" fontAlgn="ctr"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white"/>
                </a:solidFill>
                <a:latin typeface="Montserrat" pitchFamily="2" charset="0"/>
                <a:cs typeface="Arial"/>
              </a:rPr>
              <a:t>Задача из чата </a:t>
            </a:r>
          </a:p>
          <a:p>
            <a:pPr indent="-239994" defTabSz="914377" fontAlgn="ctr"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white"/>
                </a:solidFill>
                <a:latin typeface="Montserrat" pitchFamily="2" charset="0"/>
                <a:cs typeface="Arial"/>
              </a:rPr>
              <a:t>Встреча из чата </a:t>
            </a:r>
          </a:p>
          <a:p>
            <a:pPr indent="-239994" defTabSz="914377" fontAlgn="ctr"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white"/>
                </a:solidFill>
                <a:latin typeface="Montserrat" pitchFamily="2" charset="0"/>
                <a:cs typeface="Arial"/>
              </a:rPr>
              <a:t>Активные цитаты</a:t>
            </a:r>
          </a:p>
          <a:p>
            <a:pPr indent="-239994" defTabSz="914377" fontAlgn="ctr"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white"/>
                </a:solidFill>
                <a:latin typeface="Montserrat" pitchFamily="2" charset="0"/>
                <a:cs typeface="Arial"/>
              </a:rPr>
              <a:t>Кросс-коммуникация между чатами</a:t>
            </a:r>
          </a:p>
          <a:p>
            <a:pPr indent="-239994" defTabSz="914377" fontAlgn="ctr"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white"/>
                </a:solidFill>
                <a:latin typeface="Montserrat" pitchFamily="2" charset="0"/>
                <a:cs typeface="Arial"/>
              </a:rPr>
              <a:t>Сайдбар с файлами, встречами, ссылками из чата</a:t>
            </a:r>
          </a:p>
          <a:p>
            <a:pPr indent="-239994" defTabSz="914377" fontAlgn="ctr"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white"/>
                </a:solidFill>
                <a:latin typeface="Montserrat" pitchFamily="2" charset="0"/>
                <a:cs typeface="Arial"/>
              </a:rPr>
              <a:t>Избранное</a:t>
            </a:r>
          </a:p>
          <a:p>
            <a:pPr indent="-239994" defTabSz="914377" fontAlgn="ctr"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white"/>
                </a:solidFill>
                <a:latin typeface="Montserrat" pitchFamily="2" charset="0"/>
                <a:cs typeface="Arial"/>
              </a:rPr>
              <a:t>Смайлы, эмодзи и стикеры</a:t>
            </a:r>
          </a:p>
          <a:p>
            <a:pPr indent="-239994" defTabSz="914377" fontAlgn="ctr"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white"/>
                </a:solidFill>
                <a:latin typeface="Montserrat" pitchFamily="2" charset="0"/>
                <a:cs typeface="Arial"/>
              </a:rPr>
              <a:t>Быстрый поиск  </a:t>
            </a:r>
          </a:p>
          <a:p>
            <a:pPr indent="-239994" defTabSz="914377" fontAlgn="ctr"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white"/>
                </a:solidFill>
                <a:latin typeface="Montserrat" pitchFamily="2" charset="0"/>
                <a:cs typeface="Arial"/>
              </a:rPr>
              <a:t>Офлайн-просмотр сообщений с телефона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EB82281-830E-4E45-85DE-4F60DCA5E09D}"/>
              </a:ext>
            </a:extLst>
          </p:cNvPr>
          <p:cNvGrpSpPr/>
          <p:nvPr/>
        </p:nvGrpSpPr>
        <p:grpSpPr>
          <a:xfrm>
            <a:off x="711327" y="216357"/>
            <a:ext cx="9290197" cy="1337362"/>
            <a:chOff x="823621" y="259902"/>
            <a:chExt cx="9788057" cy="1409031"/>
          </a:xfrm>
        </p:grpSpPr>
        <p:pic>
          <p:nvPicPr>
            <p:cNvPr id="32" name="Picture 31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201EF85E-0F1A-BE15-2212-817AA0593D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3621" y="259902"/>
              <a:ext cx="3807374" cy="1370449"/>
            </a:xfrm>
            <a:prstGeom prst="rect">
              <a:avLst/>
            </a:prstGeom>
          </p:spPr>
        </p:pic>
        <p:pic>
          <p:nvPicPr>
            <p:cNvPr id="33" name="Picture 32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BB02C4E2-0B44-50C8-D88C-110BAD0106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30995" y="298484"/>
              <a:ext cx="5980683" cy="13704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753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F5D969B-A5A7-5B52-02EE-2A55EFD439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4689" y="736246"/>
            <a:ext cx="6398878" cy="1437842"/>
          </a:xfrm>
          <a:prstGeom prst="rect">
            <a:avLst/>
          </a:prstGeom>
        </p:spPr>
      </p:pic>
      <p:sp>
        <p:nvSpPr>
          <p:cNvPr id="3" name="ZoneTexte 1">
            <a:extLst>
              <a:ext uri="{FF2B5EF4-FFF2-40B4-BE49-F238E27FC236}">
                <a16:creationId xmlns:a16="http://schemas.microsoft.com/office/drawing/2014/main" id="{5FD643EE-4F70-5492-001E-A08F07C5AA1D}"/>
              </a:ext>
            </a:extLst>
          </p:cNvPr>
          <p:cNvSpPr txBox="1"/>
          <p:nvPr/>
        </p:nvSpPr>
        <p:spPr>
          <a:xfrm>
            <a:off x="622112" y="1895205"/>
            <a:ext cx="629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ru-RU" sz="2000" kern="0" dirty="0">
                <a:solidFill>
                  <a:srgbClr val="BDF300"/>
                </a:solidFill>
                <a:latin typeface="Montserrat" pitchFamily="2" charset="0"/>
                <a:cs typeface="Arial"/>
              </a:rPr>
              <a:t>Новый формат коммуникаций в компании</a:t>
            </a:r>
          </a:p>
        </p:txBody>
      </p:sp>
      <p:sp>
        <p:nvSpPr>
          <p:cNvPr id="5" name="ZoneTexte 1">
            <a:extLst>
              <a:ext uri="{FF2B5EF4-FFF2-40B4-BE49-F238E27FC236}">
                <a16:creationId xmlns:a16="http://schemas.microsoft.com/office/drawing/2014/main" id="{E3ED60EF-DC2D-C755-4F77-46E2A89F6D35}"/>
              </a:ext>
            </a:extLst>
          </p:cNvPr>
          <p:cNvSpPr txBox="1"/>
          <p:nvPr/>
        </p:nvSpPr>
        <p:spPr>
          <a:xfrm>
            <a:off x="593842" y="2846779"/>
            <a:ext cx="649175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marR="0" lvl="0" indent="-214313" defTabSz="914377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white"/>
                </a:solidFill>
                <a:latin typeface="Montserrat" pitchFamily="2" charset="0"/>
                <a:cs typeface="Arial"/>
              </a:rPr>
              <a:t>Только сотрудники компании</a:t>
            </a:r>
          </a:p>
          <a:p>
            <a:pPr marL="231775" marR="0" lvl="0" indent="-214313" defTabSz="914377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white"/>
                </a:solidFill>
                <a:latin typeface="Montserrat" pitchFamily="2" charset="0"/>
                <a:cs typeface="Arial"/>
              </a:rPr>
              <a:t>Разделение информации и обсуждения в </a:t>
            </a:r>
            <a:r>
              <a:rPr lang="ru-RU" sz="1600" dirty="0" err="1">
                <a:solidFill>
                  <a:prstClr val="white"/>
                </a:solidFill>
                <a:latin typeface="Montserrat" pitchFamily="2" charset="0"/>
                <a:cs typeface="Arial"/>
              </a:rPr>
              <a:t>тредах</a:t>
            </a:r>
            <a:r>
              <a:rPr lang="ru-RU" sz="1600" dirty="0">
                <a:solidFill>
                  <a:prstClr val="white"/>
                </a:solidFill>
                <a:latin typeface="Montserrat" pitchFamily="2" charset="0"/>
                <a:cs typeface="Arial"/>
              </a:rPr>
              <a:t> </a:t>
            </a:r>
          </a:p>
          <a:p>
            <a:pPr marL="231775" marR="0" lvl="0" indent="-214313" defTabSz="914377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white"/>
                </a:solidFill>
                <a:latin typeface="Montserrat" pitchFamily="2" charset="0"/>
                <a:cs typeface="Arial"/>
              </a:rPr>
              <a:t>Открытые и закрытые каналы</a:t>
            </a:r>
          </a:p>
          <a:p>
            <a:pPr marL="231775" marR="0" lvl="0" indent="-214313" defTabSz="914377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white"/>
                </a:solidFill>
                <a:latin typeface="Montserrat" pitchFamily="2" charset="0"/>
                <a:cs typeface="Arial"/>
              </a:rPr>
              <a:t>Каналы для отделов </a:t>
            </a:r>
          </a:p>
          <a:p>
            <a:pPr marL="231775" marR="0" lvl="0" indent="-214313" defTabSz="914377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white"/>
                </a:solidFill>
                <a:latin typeface="Montserrat" pitchFamily="2" charset="0"/>
                <a:cs typeface="Arial"/>
              </a:rPr>
              <a:t>Новые сотрудники автоматически добавляются </a:t>
            </a:r>
            <a:br>
              <a:rPr lang="ru-RU" sz="1600" dirty="0">
                <a:solidFill>
                  <a:prstClr val="white"/>
                </a:solidFill>
                <a:latin typeface="Montserrat" pitchFamily="2" charset="0"/>
                <a:cs typeface="Arial"/>
              </a:rPr>
            </a:br>
            <a:r>
              <a:rPr lang="ru-RU" sz="1600" dirty="0">
                <a:solidFill>
                  <a:prstClr val="white"/>
                </a:solidFill>
                <a:latin typeface="Montserrat" pitchFamily="2" charset="0"/>
                <a:cs typeface="Arial"/>
              </a:rPr>
              <a:t>в каналы отделов</a:t>
            </a:r>
          </a:p>
          <a:p>
            <a:pPr marL="231775" marR="0" lvl="0" indent="-214313" defTabSz="914377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white"/>
                </a:solidFill>
                <a:latin typeface="Montserrat" pitchFamily="2" charset="0"/>
                <a:cs typeface="Arial"/>
              </a:rPr>
              <a:t>Канал для всей компании</a:t>
            </a:r>
          </a:p>
          <a:p>
            <a:pPr marL="231775" marR="0" lvl="0" indent="-214313" defTabSz="914377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white"/>
                </a:solidFill>
                <a:latin typeface="Montserrat" pitchFamily="2" charset="0"/>
                <a:cs typeface="Arial"/>
              </a:rPr>
              <a:t>Права доступа на публикацию и комментарии</a:t>
            </a:r>
            <a:endParaRPr lang="fr-FR" sz="1600" dirty="0">
              <a:solidFill>
                <a:prstClr val="white"/>
              </a:solidFill>
              <a:latin typeface="Montserrat" pitchFamily="2" charset="0"/>
              <a:cs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877B16B-5313-D3C0-A36E-0D8ACD52B9FB}"/>
              </a:ext>
            </a:extLst>
          </p:cNvPr>
          <p:cNvGrpSpPr/>
          <p:nvPr/>
        </p:nvGrpSpPr>
        <p:grpSpPr>
          <a:xfrm>
            <a:off x="8039351" y="753878"/>
            <a:ext cx="2348059" cy="5068689"/>
            <a:chOff x="8039351" y="876896"/>
            <a:chExt cx="2348059" cy="5068689"/>
          </a:xfrm>
        </p:grpSpPr>
        <p:pic>
          <p:nvPicPr>
            <p:cNvPr id="18" name="Image 6">
              <a:extLst>
                <a:ext uri="{FF2B5EF4-FFF2-40B4-BE49-F238E27FC236}">
                  <a16:creationId xmlns:a16="http://schemas.microsoft.com/office/drawing/2014/main" id="{D31C76AE-83F9-1E34-69CA-37D995926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39351" y="876896"/>
              <a:ext cx="2348059" cy="5068689"/>
            </a:xfrm>
            <a:prstGeom prst="roundRect">
              <a:avLst>
                <a:gd name="adj" fmla="val 11750"/>
              </a:avLst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4528EDCD-E976-BD17-0A76-7188F227A369}"/>
                </a:ext>
              </a:extLst>
            </p:cNvPr>
            <p:cNvSpPr/>
            <p:nvPr/>
          </p:nvSpPr>
          <p:spPr>
            <a:xfrm>
              <a:off x="8203474" y="876897"/>
              <a:ext cx="413657" cy="19206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</a:endParaRPr>
            </a:p>
          </p:txBody>
        </p:sp>
      </p:grpSp>
      <p:pic>
        <p:nvPicPr>
          <p:cNvPr id="2" name="Picture 21" descr="A black rectangular frame with a black border&#10;&#10;Description automatically generated">
            <a:extLst>
              <a:ext uri="{FF2B5EF4-FFF2-40B4-BE49-F238E27FC236}">
                <a16:creationId xmlns:a16="http://schemas.microsoft.com/office/drawing/2014/main" id="{AB86D992-7B78-B513-3CAA-170462196B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46724" y="677082"/>
            <a:ext cx="2533312" cy="526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7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A01E77B-1BD6-1852-2DC7-59EB5D3AEC64}"/>
              </a:ext>
            </a:extLst>
          </p:cNvPr>
          <p:cNvSpPr/>
          <p:nvPr/>
        </p:nvSpPr>
        <p:spPr>
          <a:xfrm>
            <a:off x="5976236" y="2093437"/>
            <a:ext cx="5433636" cy="3134124"/>
          </a:xfrm>
          <a:prstGeom prst="roundRect">
            <a:avLst>
              <a:gd name="adj" fmla="val 5070"/>
            </a:avLst>
          </a:prstGeom>
          <a:solidFill>
            <a:srgbClr val="1817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5" name="Picture 4" descr="A black screen with a black background&#10;&#10;Description automatically generated">
            <a:extLst>
              <a:ext uri="{FF2B5EF4-FFF2-40B4-BE49-F238E27FC236}">
                <a16:creationId xmlns:a16="http://schemas.microsoft.com/office/drawing/2014/main" id="{B92E376A-2E39-2984-DE88-612DD687F7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618" y="1989954"/>
            <a:ext cx="6458374" cy="3532008"/>
          </a:xfrm>
          <a:prstGeom prst="rect">
            <a:avLst/>
          </a:prstGeom>
        </p:spPr>
      </p:pic>
      <p:sp>
        <p:nvSpPr>
          <p:cNvPr id="40" name="Rectangle 27">
            <a:extLst>
              <a:ext uri="{FF2B5EF4-FFF2-40B4-BE49-F238E27FC236}">
                <a16:creationId xmlns:a16="http://schemas.microsoft.com/office/drawing/2014/main" id="{6CE627F9-5C03-F5A5-7CBB-4DF53F2B8738}"/>
              </a:ext>
            </a:extLst>
          </p:cNvPr>
          <p:cNvSpPr/>
          <p:nvPr/>
        </p:nvSpPr>
        <p:spPr>
          <a:xfrm>
            <a:off x="606462" y="5129140"/>
            <a:ext cx="3297513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-239994" defTabSz="914377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lang="ru-RU" sz="1867" dirty="0">
                <a:solidFill>
                  <a:prstClr val="white"/>
                </a:solidFill>
                <a:latin typeface="Montserrat" pitchFamily="2" charset="0"/>
                <a:cs typeface="Arial"/>
              </a:rPr>
              <a:t>Шаблоны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F293706-ECDC-D269-E137-56AE7BA6940D}"/>
              </a:ext>
            </a:extLst>
          </p:cNvPr>
          <p:cNvSpPr txBox="1"/>
          <p:nvPr/>
        </p:nvSpPr>
        <p:spPr>
          <a:xfrm>
            <a:off x="606461" y="2002282"/>
            <a:ext cx="4194137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-239994" defTabSz="914377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lang="ru-RU" sz="1867" dirty="0">
                <a:solidFill>
                  <a:prstClr val="white"/>
                </a:solidFill>
                <a:latin typeface="Montserrat" pitchFamily="2" charset="0"/>
                <a:cs typeface="Arial"/>
              </a:rPr>
              <a:t>Основные методики работы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D46EDE9-D412-F6B1-BF94-6FC24ECC6847}"/>
              </a:ext>
            </a:extLst>
          </p:cNvPr>
          <p:cNvSpPr txBox="1"/>
          <p:nvPr/>
        </p:nvSpPr>
        <p:spPr>
          <a:xfrm>
            <a:off x="606462" y="2448976"/>
            <a:ext cx="3720608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-239994" defTabSz="914377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lang="ru-RU" sz="1867" dirty="0">
                <a:solidFill>
                  <a:prstClr val="white"/>
                </a:solidFill>
                <a:latin typeface="Montserrat" pitchFamily="2" charset="0"/>
                <a:cs typeface="Arial"/>
              </a:rPr>
              <a:t>Обсуждения в задачах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E7990EC-3C72-D688-26CE-595006893D0B}"/>
              </a:ext>
            </a:extLst>
          </p:cNvPr>
          <p:cNvSpPr txBox="1"/>
          <p:nvPr/>
        </p:nvSpPr>
        <p:spPr>
          <a:xfrm>
            <a:off x="606463" y="2895670"/>
            <a:ext cx="3401066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-239994" defTabSz="914377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lang="ru-RU" sz="1867" dirty="0">
                <a:solidFill>
                  <a:prstClr val="white"/>
                </a:solidFill>
                <a:latin typeface="Montserrat" pitchFamily="2" charset="0"/>
                <a:cs typeface="Arial"/>
              </a:rPr>
              <a:t>Роли в задачах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474F16A-006B-752B-B469-05618EF558D8}"/>
              </a:ext>
            </a:extLst>
          </p:cNvPr>
          <p:cNvSpPr txBox="1"/>
          <p:nvPr/>
        </p:nvSpPr>
        <p:spPr>
          <a:xfrm>
            <a:off x="606461" y="3342364"/>
            <a:ext cx="4912595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-239994" defTabSz="914377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lang="ru-RU" sz="1867" dirty="0">
                <a:solidFill>
                  <a:prstClr val="white"/>
                </a:solidFill>
                <a:latin typeface="Montserrat" pitchFamily="2" charset="0"/>
                <a:cs typeface="Arial"/>
              </a:rPr>
              <a:t>Система фокусировки внимания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9B008A2-BBD3-E4FA-9B3F-408AECF57E03}"/>
              </a:ext>
            </a:extLst>
          </p:cNvPr>
          <p:cNvSpPr txBox="1"/>
          <p:nvPr/>
        </p:nvSpPr>
        <p:spPr>
          <a:xfrm>
            <a:off x="606462" y="3797684"/>
            <a:ext cx="2360534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-239994" defTabSz="914377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lang="ru-RU" sz="1867" dirty="0">
                <a:solidFill>
                  <a:prstClr val="white"/>
                </a:solidFill>
                <a:latin typeface="Montserrat" pitchFamily="2" charset="0"/>
                <a:cs typeface="Arial"/>
              </a:rPr>
              <a:t>Эффективность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42903AC-9304-FE7F-304D-0B8FECD37DFA}"/>
              </a:ext>
            </a:extLst>
          </p:cNvPr>
          <p:cNvSpPr txBox="1"/>
          <p:nvPr/>
        </p:nvSpPr>
        <p:spPr>
          <a:xfrm>
            <a:off x="606462" y="4235752"/>
            <a:ext cx="3150884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-239994" defTabSz="914377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lang="ru-RU" sz="1867" dirty="0">
                <a:solidFill>
                  <a:prstClr val="white"/>
                </a:solidFill>
                <a:latin typeface="Montserrat" pitchFamily="2" charset="0"/>
                <a:cs typeface="Arial"/>
              </a:rPr>
              <a:t>Учет времени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473556C-8EAC-7829-C317-E97E570F41C4}"/>
              </a:ext>
            </a:extLst>
          </p:cNvPr>
          <p:cNvSpPr txBox="1"/>
          <p:nvPr/>
        </p:nvSpPr>
        <p:spPr>
          <a:xfrm>
            <a:off x="606462" y="4682446"/>
            <a:ext cx="3182103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-239994" defTabSz="914377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lang="ru-RU" sz="1867" dirty="0">
                <a:solidFill>
                  <a:prstClr val="white"/>
                </a:solidFill>
                <a:latin typeface="Montserrat" pitchFamily="2" charset="0"/>
                <a:cs typeface="Arial"/>
              </a:rPr>
              <a:t>Автоматизация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4299439-629C-CC65-23B0-BD9D7BAC26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2202337"/>
            <a:ext cx="5223958" cy="2926803"/>
          </a:xfrm>
          <a:prstGeom prst="rect">
            <a:avLst/>
          </a:prstGeom>
        </p:spPr>
      </p:pic>
      <p:sp>
        <p:nvSpPr>
          <p:cNvPr id="3" name="ZoneTexte 9">
            <a:extLst>
              <a:ext uri="{FF2B5EF4-FFF2-40B4-BE49-F238E27FC236}">
                <a16:creationId xmlns:a16="http://schemas.microsoft.com/office/drawing/2014/main" id="{2FF5FA06-6880-A880-9682-776BE43780CC}"/>
              </a:ext>
            </a:extLst>
          </p:cNvPr>
          <p:cNvSpPr txBox="1"/>
          <p:nvPr/>
        </p:nvSpPr>
        <p:spPr>
          <a:xfrm>
            <a:off x="593466" y="451740"/>
            <a:ext cx="6612857" cy="784830"/>
          </a:xfrm>
          <a:prstGeom prst="rect">
            <a:avLst/>
          </a:prstGeom>
          <a:noFill/>
        </p:spPr>
        <p:txBody>
          <a:bodyPr wrap="none" lIns="90000" rtlCol="0">
            <a:spAutoFit/>
          </a:bodyPr>
          <a:lstStyle/>
          <a:p>
            <a:pPr marL="0" marR="0" lvl="0" indent="0" algn="l" defTabSz="4572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cs typeface="Arial"/>
              </a:rPr>
              <a:t>Задачи и Проекты</a:t>
            </a:r>
            <a:endParaRPr kumimoji="0" lang="fr-FR" sz="5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cs typeface="Arial"/>
            </a:endParaRPr>
          </a:p>
        </p:txBody>
      </p:sp>
      <p:sp>
        <p:nvSpPr>
          <p:cNvPr id="14" name="ZoneTexte 1">
            <a:extLst>
              <a:ext uri="{FF2B5EF4-FFF2-40B4-BE49-F238E27FC236}">
                <a16:creationId xmlns:a16="http://schemas.microsoft.com/office/drawing/2014/main" id="{1B3EF8A4-B40B-ED4A-E9BC-598685BC8352}"/>
              </a:ext>
            </a:extLst>
          </p:cNvPr>
          <p:cNvSpPr txBox="1"/>
          <p:nvPr/>
        </p:nvSpPr>
        <p:spPr>
          <a:xfrm>
            <a:off x="624039" y="1268697"/>
            <a:ext cx="6495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spcBef>
                <a:spcPts val="600"/>
              </a:spcBef>
              <a:spcAft>
                <a:spcPts val="600"/>
              </a:spcAft>
              <a:defRPr sz="1400">
                <a:latin typeface="Futura PT Book" panose="020B0502020204020303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BDF300"/>
                </a:solidFill>
                <a:latin typeface="Montserrat" pitchFamily="2" charset="0"/>
                <a:cs typeface="Arial"/>
              </a:rPr>
              <a:t>П</a:t>
            </a:r>
            <a:r>
              <a:rPr kumimoji="0" lang="ru-RU" sz="1800" u="none" strike="noStrike" kern="0" cap="none" spc="0" normalizeH="0" baseline="0" noProof="0" dirty="0" err="1">
                <a:ln>
                  <a:noFill/>
                </a:ln>
                <a:solidFill>
                  <a:srgbClr val="BDF300"/>
                </a:solidFill>
                <a:effectLst/>
                <a:uLnTx/>
                <a:uFillTx/>
                <a:latin typeface="Montserrat" pitchFamily="2" charset="0"/>
                <a:cs typeface="Arial"/>
              </a:rPr>
              <a:t>омогают</a:t>
            </a:r>
            <a:r>
              <a:rPr kumimoji="0" lang="ru-RU" sz="1800" u="none" strike="noStrike" kern="0" cap="none" spc="0" normalizeH="0" baseline="0" noProof="0" dirty="0">
                <a:ln>
                  <a:noFill/>
                </a:ln>
                <a:solidFill>
                  <a:srgbClr val="BDF300"/>
                </a:solidFill>
                <a:effectLst/>
                <a:uLnTx/>
                <a:uFillTx/>
                <a:latin typeface="Montserrat" pitchFamily="2" charset="0"/>
                <a:cs typeface="Arial"/>
              </a:rPr>
              <a:t> работать вместе и успевать вовремя</a:t>
            </a:r>
          </a:p>
        </p:txBody>
      </p:sp>
      <p:sp>
        <p:nvSpPr>
          <p:cNvPr id="15" name="Rectangle 27">
            <a:extLst>
              <a:ext uri="{FF2B5EF4-FFF2-40B4-BE49-F238E27FC236}">
                <a16:creationId xmlns:a16="http://schemas.microsoft.com/office/drawing/2014/main" id="{65AE4AB3-4E46-DBA3-0CBA-BD7D46F39D76}"/>
              </a:ext>
            </a:extLst>
          </p:cNvPr>
          <p:cNvSpPr/>
          <p:nvPr/>
        </p:nvSpPr>
        <p:spPr>
          <a:xfrm>
            <a:off x="606462" y="5575834"/>
            <a:ext cx="3297513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-239994" defTabSz="914377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lang="ru-RU" sz="1867" dirty="0">
                <a:solidFill>
                  <a:prstClr val="white"/>
                </a:solidFill>
                <a:latin typeface="Montserrat" pitchFamily="2" charset="0"/>
                <a:cs typeface="Arial"/>
              </a:rPr>
              <a:t>Интеграция с </a:t>
            </a:r>
            <a:r>
              <a:rPr lang="en-US" sz="1867" dirty="0">
                <a:solidFill>
                  <a:prstClr val="white"/>
                </a:solidFill>
                <a:latin typeface="Montserrat" pitchFamily="2" charset="0"/>
                <a:cs typeface="Arial"/>
              </a:rPr>
              <a:t>CRM</a:t>
            </a:r>
            <a:endParaRPr lang="ru-RU" sz="1867" dirty="0">
              <a:solidFill>
                <a:prstClr val="white"/>
              </a:solidFill>
              <a:latin typeface="Montserrat" pitchFamily="2" charset="0"/>
              <a:cs typeface="Arial"/>
            </a:endParaRPr>
          </a:p>
        </p:txBody>
      </p:sp>
      <p:pic>
        <p:nvPicPr>
          <p:cNvPr id="4" name="Image 10">
            <a:extLst>
              <a:ext uri="{FF2B5EF4-FFF2-40B4-BE49-F238E27FC236}">
                <a16:creationId xmlns:a16="http://schemas.microsoft.com/office/drawing/2014/main" id="{7E62C4DB-5FA0-D5B9-A100-055A32B795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0030" y="2693830"/>
            <a:ext cx="1445717" cy="3138204"/>
          </a:xfrm>
          <a:prstGeom prst="roundRect">
            <a:avLst>
              <a:gd name="adj" fmla="val 13009"/>
            </a:avLst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55B4761-D13C-F15F-07DB-6739C9E819BC}"/>
              </a:ext>
            </a:extLst>
          </p:cNvPr>
          <p:cNvSpPr/>
          <p:nvPr/>
        </p:nvSpPr>
        <p:spPr>
          <a:xfrm>
            <a:off x="10201987" y="2715802"/>
            <a:ext cx="232129" cy="10707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7" name="Picture 6" descr="A black rectangular frame with a black border&#10;&#10;Description automatically generated">
            <a:extLst>
              <a:ext uri="{FF2B5EF4-FFF2-40B4-BE49-F238E27FC236}">
                <a16:creationId xmlns:a16="http://schemas.microsoft.com/office/drawing/2014/main" id="{EA3E4608-32C7-A027-AEE6-C30131F57F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8524" y="2635424"/>
            <a:ext cx="1568729" cy="326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4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BC355883-CAB8-0143-9A8B-B0747CB3D01F}"/>
              </a:ext>
            </a:extLst>
          </p:cNvPr>
          <p:cNvSpPr txBox="1"/>
          <p:nvPr/>
        </p:nvSpPr>
        <p:spPr>
          <a:xfrm>
            <a:off x="623392" y="356659"/>
            <a:ext cx="4888805" cy="671209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667" b="1" dirty="0">
                <a:solidFill>
                  <a:srgbClr val="BDF300"/>
                </a:solidFill>
                <a:latin typeface="Montserrat" pitchFamily="2" charset="77"/>
              </a:rPr>
              <a:t>Счета</a:t>
            </a:r>
            <a:r>
              <a:rPr lang="en-US" sz="4667" b="1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ru-RU" sz="4667" b="1" dirty="0">
                <a:solidFill>
                  <a:schemeClr val="bg1"/>
                </a:solidFill>
                <a:latin typeface="Montserrat" pitchFamily="2" charset="77"/>
              </a:rPr>
              <a:t>в </a:t>
            </a:r>
            <a:r>
              <a:rPr lang="en-US" sz="4667" b="1" dirty="0">
                <a:solidFill>
                  <a:schemeClr val="bg1"/>
                </a:solidFill>
                <a:latin typeface="Montserrat" pitchFamily="2" charset="77"/>
              </a:rPr>
              <a:t>CRM</a:t>
            </a:r>
            <a:endParaRPr lang="ru-RU" sz="4667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859C4D-8FAB-B548-B0E1-C048AE287ECE}"/>
              </a:ext>
            </a:extLst>
          </p:cNvPr>
          <p:cNvSpPr/>
          <p:nvPr/>
        </p:nvSpPr>
        <p:spPr>
          <a:xfrm>
            <a:off x="590585" y="2021127"/>
            <a:ext cx="3774796" cy="31700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31775" indent="-220663" defTabSz="914377" fontAlgn="ctr"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white"/>
                </a:solidFill>
                <a:latin typeface="Montserrat" pitchFamily="2" charset="0"/>
                <a:cs typeface="Arial"/>
              </a:rPr>
              <a:t>Готовые печатные формы</a:t>
            </a:r>
          </a:p>
          <a:p>
            <a:pPr marL="231775" indent="-220663" defTabSz="914377" fontAlgn="ctr"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white"/>
                </a:solidFill>
                <a:latin typeface="Montserrat" pitchFamily="2" charset="0"/>
                <a:cs typeface="Arial"/>
              </a:rPr>
              <a:t>Индивидуальные печатные формы</a:t>
            </a:r>
          </a:p>
          <a:p>
            <a:pPr marL="231775" indent="-220663" defTabSz="914377" fontAlgn="ctr"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white"/>
                </a:solidFill>
                <a:latin typeface="Montserrat" pitchFamily="2" charset="0"/>
                <a:cs typeface="Arial"/>
              </a:rPr>
              <a:t>Оплата по </a:t>
            </a:r>
            <a:r>
              <a:rPr lang="en-US" sz="1400" dirty="0">
                <a:solidFill>
                  <a:prstClr val="white"/>
                </a:solidFill>
                <a:latin typeface="Montserrat" pitchFamily="2" charset="0"/>
                <a:cs typeface="Arial"/>
              </a:rPr>
              <a:t>QR-</a:t>
            </a:r>
            <a:r>
              <a:rPr lang="ru-RU" sz="1400" dirty="0">
                <a:solidFill>
                  <a:prstClr val="white"/>
                </a:solidFill>
                <a:latin typeface="Montserrat" pitchFamily="2" charset="0"/>
                <a:cs typeface="Arial"/>
              </a:rPr>
              <a:t>коду</a:t>
            </a:r>
          </a:p>
          <a:p>
            <a:pPr marL="231775" indent="-220663" defTabSz="914377" fontAlgn="ctr"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white"/>
                </a:solidFill>
                <a:latin typeface="Montserrat" pitchFamily="2" charset="0"/>
                <a:cs typeface="Arial"/>
              </a:rPr>
              <a:t>Оплата счетов онлайн</a:t>
            </a:r>
          </a:p>
          <a:p>
            <a:pPr marL="231775" indent="-220663" defTabSz="914377" fontAlgn="ctr"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white"/>
                </a:solidFill>
                <a:latin typeface="Montserrat" pitchFamily="2" charset="0"/>
                <a:cs typeface="Arial"/>
              </a:rPr>
              <a:t>Множественные реквизиты</a:t>
            </a:r>
            <a:r>
              <a:rPr lang="en-US" sz="1400" dirty="0">
                <a:solidFill>
                  <a:prstClr val="white"/>
                </a:solidFill>
                <a:latin typeface="Montserrat" pitchFamily="2" charset="0"/>
                <a:cs typeface="Arial"/>
              </a:rPr>
              <a:t/>
            </a:r>
            <a:br>
              <a:rPr lang="en-US" sz="1400" dirty="0">
                <a:solidFill>
                  <a:prstClr val="white"/>
                </a:solidFill>
                <a:latin typeface="Montserrat" pitchFamily="2" charset="0"/>
                <a:cs typeface="Arial"/>
              </a:rPr>
            </a:br>
            <a:r>
              <a:rPr lang="ru-RU" sz="1400" dirty="0">
                <a:solidFill>
                  <a:prstClr val="white"/>
                </a:solidFill>
                <a:latin typeface="Montserrat" pitchFamily="2" charset="0"/>
                <a:cs typeface="Arial"/>
              </a:rPr>
              <a:t>для отправителя и получателя счет </a:t>
            </a:r>
          </a:p>
          <a:p>
            <a:pPr marL="231775" indent="-220663" defTabSz="914377" fontAlgn="ctr"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white"/>
                </a:solidFill>
                <a:latin typeface="Montserrat" pitchFamily="2" charset="0"/>
                <a:cs typeface="Arial"/>
              </a:rPr>
              <a:t>Запись в </a:t>
            </a:r>
            <a:r>
              <a:rPr lang="ru-RU" sz="1400" dirty="0" err="1">
                <a:solidFill>
                  <a:prstClr val="white"/>
                </a:solidFill>
                <a:latin typeface="Montserrat" pitchFamily="2" charset="0"/>
                <a:cs typeface="Arial"/>
              </a:rPr>
              <a:t>таймлайне</a:t>
            </a:r>
            <a:r>
              <a:rPr lang="ru-RU" sz="1400" dirty="0">
                <a:solidFill>
                  <a:prstClr val="white"/>
                </a:solidFill>
                <a:latin typeface="Montserrat" pitchFamily="2" charset="0"/>
                <a:cs typeface="Arial"/>
              </a:rPr>
              <a:t> о просмотре счета по ссылке</a:t>
            </a:r>
          </a:p>
          <a:p>
            <a:pPr marL="231775" indent="-220663" defTabSz="914377" fontAlgn="ctr"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white"/>
                </a:solidFill>
                <a:latin typeface="Montserrat" pitchFamily="2" charset="0"/>
                <a:cs typeface="Arial"/>
              </a:rPr>
              <a:t>Роботы и триггеры</a:t>
            </a:r>
            <a:r>
              <a:rPr lang="en-US" sz="1400" dirty="0">
                <a:solidFill>
                  <a:prstClr val="white"/>
                </a:solidFill>
                <a:latin typeface="Montserrat" pitchFamily="2" charset="0"/>
                <a:cs typeface="Arial"/>
              </a:rPr>
              <a:t/>
            </a:r>
            <a:br>
              <a:rPr lang="en-US" sz="1400" dirty="0">
                <a:solidFill>
                  <a:prstClr val="white"/>
                </a:solidFill>
                <a:latin typeface="Montserrat" pitchFamily="2" charset="0"/>
                <a:cs typeface="Arial"/>
              </a:rPr>
            </a:br>
            <a:r>
              <a:rPr lang="ru-RU" sz="1400" dirty="0">
                <a:solidFill>
                  <a:prstClr val="white"/>
                </a:solidFill>
                <a:latin typeface="Montserrat" pitchFamily="2" charset="0"/>
                <a:cs typeface="Arial"/>
              </a:rPr>
              <a:t>для автоматизации счетов  </a:t>
            </a:r>
          </a:p>
        </p:txBody>
      </p:sp>
      <p:pic>
        <p:nvPicPr>
          <p:cNvPr id="7" name="Image 6" descr="Une image contenant texte, intérieur, capture d’écran, plusieurs&#10;&#10;Description générée automatiquement">
            <a:extLst>
              <a:ext uri="{FF2B5EF4-FFF2-40B4-BE49-F238E27FC236}">
                <a16:creationId xmlns:a16="http://schemas.microsoft.com/office/drawing/2014/main" id="{90C2BC97-4E20-BC45-AF57-403E1A0921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7915" y="2382021"/>
            <a:ext cx="5156293" cy="2875008"/>
          </a:xfrm>
          <a:prstGeom prst="roundRect">
            <a:avLst>
              <a:gd name="adj" fmla="val 4524"/>
            </a:avLst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083D6E5-5516-6DCF-AF28-0B3CB5E3C09C}"/>
              </a:ext>
            </a:extLst>
          </p:cNvPr>
          <p:cNvGrpSpPr/>
          <p:nvPr/>
        </p:nvGrpSpPr>
        <p:grpSpPr>
          <a:xfrm>
            <a:off x="5807968" y="1892830"/>
            <a:ext cx="1831600" cy="3853393"/>
            <a:chOff x="1115616" y="391886"/>
            <a:chExt cx="1994407" cy="4195914"/>
          </a:xfrm>
        </p:grpSpPr>
        <p:sp>
          <p:nvSpPr>
            <p:cNvPr id="3" name="Скругленный прямоугольник 2">
              <a:extLst>
                <a:ext uri="{FF2B5EF4-FFF2-40B4-BE49-F238E27FC236}">
                  <a16:creationId xmlns:a16="http://schemas.microsoft.com/office/drawing/2014/main" id="{15FB44C9-CBD2-8263-8992-B6D8CD577523}"/>
                </a:ext>
              </a:extLst>
            </p:cNvPr>
            <p:cNvSpPr/>
            <p:nvPr/>
          </p:nvSpPr>
          <p:spPr>
            <a:xfrm>
              <a:off x="1115616" y="391886"/>
              <a:ext cx="1994407" cy="4195914"/>
            </a:xfrm>
            <a:prstGeom prst="roundRect">
              <a:avLst>
                <a:gd name="adj" fmla="val 13120"/>
              </a:avLst>
            </a:prstGeom>
            <a:solidFill>
              <a:srgbClr val="BAE5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4" name="Рисунок 3" descr="Изображение выглядит как текст, программное обеспечение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DCE42C6F-1178-66CB-E674-0A16B80D9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6838" y="437442"/>
              <a:ext cx="1891963" cy="4104803"/>
            </a:xfrm>
            <a:prstGeom prst="rect">
              <a:avLst/>
            </a:prstGeom>
          </p:spPr>
        </p:pic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9C66FB22-9163-C23E-4267-993F0ABAE4A7}"/>
              </a:ext>
            </a:extLst>
          </p:cNvPr>
          <p:cNvGrpSpPr/>
          <p:nvPr/>
        </p:nvGrpSpPr>
        <p:grpSpPr>
          <a:xfrm>
            <a:off x="719402" y="1227617"/>
            <a:ext cx="3033750" cy="367090"/>
            <a:chOff x="6499907" y="5243970"/>
            <a:chExt cx="3033742" cy="367090"/>
          </a:xfrm>
        </p:grpSpPr>
        <p:sp>
          <p:nvSpPr>
            <p:cNvPr id="10" name="Rectangle : coins arrondis 7">
              <a:extLst>
                <a:ext uri="{FF2B5EF4-FFF2-40B4-BE49-F238E27FC236}">
                  <a16:creationId xmlns:a16="http://schemas.microsoft.com/office/drawing/2014/main" id="{36873E20-2359-F638-65DA-62DA02F9E596}"/>
                </a:ext>
              </a:extLst>
            </p:cNvPr>
            <p:cNvSpPr/>
            <p:nvPr/>
          </p:nvSpPr>
          <p:spPr>
            <a:xfrm>
              <a:off x="6499907" y="5243970"/>
              <a:ext cx="3033742" cy="367090"/>
            </a:xfrm>
            <a:prstGeom prst="roundRect">
              <a:avLst>
                <a:gd name="adj" fmla="val 50000"/>
              </a:avLst>
            </a:prstGeom>
            <a:solidFill>
              <a:srgbClr val="BDF3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chemeClr val="bg1"/>
                </a:solidFill>
                <a:latin typeface="Montserrat Medium" pitchFamily="2" charset="77"/>
              </a:endParaRPr>
            </a:p>
          </p:txBody>
        </p:sp>
        <p:sp>
          <p:nvSpPr>
            <p:cNvPr id="14" name="ZoneTexte 15">
              <a:extLst>
                <a:ext uri="{FF2B5EF4-FFF2-40B4-BE49-F238E27FC236}">
                  <a16:creationId xmlns:a16="http://schemas.microsoft.com/office/drawing/2014/main" id="{13BEBB00-AA61-1CC6-AD64-13E33B221291}"/>
                </a:ext>
              </a:extLst>
            </p:cNvPr>
            <p:cNvSpPr txBox="1"/>
            <p:nvPr/>
          </p:nvSpPr>
          <p:spPr>
            <a:xfrm>
              <a:off x="6605978" y="5263367"/>
              <a:ext cx="2752670" cy="2974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333" b="1" dirty="0">
                  <a:solidFill>
                    <a:srgbClr val="005894"/>
                  </a:solidFill>
                  <a:latin typeface="Montserrat SemiBold" pitchFamily="2" charset="77"/>
                </a:rPr>
                <a:t>Теперь и в мобильной </a:t>
              </a:r>
              <a:r>
                <a:rPr lang="en-US" sz="1333" b="1" dirty="0">
                  <a:solidFill>
                    <a:srgbClr val="005894"/>
                  </a:solidFill>
                  <a:latin typeface="Montserrat SemiBold" pitchFamily="2" charset="77"/>
                </a:rPr>
                <a:t>CRM</a:t>
              </a:r>
              <a:r>
                <a:rPr lang="ru-RU" sz="1333" b="1" dirty="0">
                  <a:solidFill>
                    <a:srgbClr val="005894"/>
                  </a:solidFill>
                  <a:latin typeface="Montserrat SemiBold" pitchFamily="2" charset="77"/>
                </a:rPr>
                <a:t>!</a:t>
              </a:r>
              <a:endParaRPr lang="fr-FR" sz="1333" b="1" dirty="0">
                <a:solidFill>
                  <a:srgbClr val="005894"/>
                </a:solidFill>
                <a:latin typeface="Montserrat SemiBol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554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рямоугольник 8"/>
          <p:cNvSpPr/>
          <p:nvPr/>
        </p:nvSpPr>
        <p:spPr bwMode="auto">
          <a:xfrm>
            <a:off x="630920" y="548680"/>
            <a:ext cx="6137155" cy="671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4667" b="1" dirty="0">
                <a:solidFill>
                  <a:schemeClr val="bg1"/>
                </a:solidFill>
                <a:latin typeface="Montserrat" pitchFamily="2" charset="0"/>
              </a:rPr>
              <a:t>Каталог товаров</a:t>
            </a:r>
            <a:endParaRPr sz="4667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B42A37-2944-BB45-90E1-8F7A0CA8DB7C}"/>
              </a:ext>
            </a:extLst>
          </p:cNvPr>
          <p:cNvSpPr/>
          <p:nvPr/>
        </p:nvSpPr>
        <p:spPr>
          <a:xfrm>
            <a:off x="572435" y="2226391"/>
            <a:ext cx="5255552" cy="318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5438" lvl="0" indent="-309563" defTabSz="914377" font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white"/>
                </a:solidFill>
                <a:latin typeface="Montserrat" pitchFamily="2" charset="0"/>
                <a:cs typeface="Arial"/>
              </a:rPr>
              <a:t>Удобная работа с вариациями (</a:t>
            </a:r>
            <a:r>
              <a:rPr lang="en-US" dirty="0">
                <a:solidFill>
                  <a:prstClr val="white"/>
                </a:solidFill>
                <a:latin typeface="Montserrat" pitchFamily="2" charset="0"/>
                <a:cs typeface="Arial"/>
              </a:rPr>
              <a:t>SKU)</a:t>
            </a:r>
            <a:endParaRPr lang="ru-RU" dirty="0">
              <a:solidFill>
                <a:prstClr val="white"/>
              </a:solidFill>
              <a:latin typeface="Montserrat" pitchFamily="2" charset="0"/>
              <a:cs typeface="Arial"/>
            </a:endParaRPr>
          </a:p>
          <a:p>
            <a:pPr marL="325438" lvl="0" indent="-309563" defTabSz="914377" font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white"/>
                </a:solidFill>
                <a:latin typeface="Montserrat" pitchFamily="2" charset="0"/>
                <a:cs typeface="Arial"/>
              </a:rPr>
              <a:t>Быстрое создание свойств по месту </a:t>
            </a:r>
          </a:p>
          <a:p>
            <a:pPr marL="325438" lvl="0" indent="-309563" defTabSz="914377" font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white"/>
                </a:solidFill>
                <a:latin typeface="Montserrat" pitchFamily="2" charset="0"/>
                <a:cs typeface="Arial"/>
              </a:rPr>
              <a:t>Удобное управление остатками </a:t>
            </a:r>
            <a:r>
              <a:rPr lang="en-US" dirty="0">
                <a:solidFill>
                  <a:prstClr val="white"/>
                </a:solidFill>
                <a:latin typeface="Montserrat" pitchFamily="2" charset="0"/>
                <a:cs typeface="Arial"/>
              </a:rPr>
              <a:t/>
            </a:r>
            <a:br>
              <a:rPr lang="en-US" dirty="0">
                <a:solidFill>
                  <a:prstClr val="white"/>
                </a:solidFill>
                <a:latin typeface="Montserrat" pitchFamily="2" charset="0"/>
                <a:cs typeface="Arial"/>
              </a:rPr>
            </a:br>
            <a:r>
              <a:rPr lang="ru-RU" dirty="0">
                <a:solidFill>
                  <a:prstClr val="white"/>
                </a:solidFill>
                <a:latin typeface="Montserrat" pitchFamily="2" charset="0"/>
                <a:cs typeface="Arial"/>
              </a:rPr>
              <a:t>и ценами вариаций (как в </a:t>
            </a:r>
            <a:r>
              <a:rPr lang="en-US" dirty="0">
                <a:solidFill>
                  <a:prstClr val="white"/>
                </a:solidFill>
                <a:latin typeface="Montserrat" pitchFamily="2" charset="0"/>
                <a:cs typeface="Arial"/>
              </a:rPr>
              <a:t>Excel</a:t>
            </a:r>
            <a:r>
              <a:rPr lang="ru-RU" dirty="0">
                <a:solidFill>
                  <a:prstClr val="white"/>
                </a:solidFill>
                <a:latin typeface="Montserrat" pitchFamily="2" charset="0"/>
                <a:cs typeface="Arial"/>
              </a:rPr>
              <a:t>)</a:t>
            </a:r>
          </a:p>
          <a:p>
            <a:pPr marL="325438" lvl="0" indent="-309563" defTabSz="914377" font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white"/>
                </a:solidFill>
                <a:latin typeface="Montserrat" pitchFamily="2" charset="0"/>
                <a:cs typeface="Arial"/>
              </a:rPr>
              <a:t>Удобная работа с изображениями</a:t>
            </a:r>
          </a:p>
          <a:p>
            <a:pPr marL="325438" lvl="0" indent="-309563" defTabSz="914377" font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white"/>
                </a:solidFill>
                <a:latin typeface="Montserrat" pitchFamily="2" charset="0"/>
                <a:cs typeface="Arial"/>
              </a:rPr>
              <a:t>Незаметное наполнение каталога </a:t>
            </a:r>
          </a:p>
          <a:p>
            <a:pPr marL="325438" lvl="0" indent="-309563" defTabSz="914377" font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white"/>
                </a:solidFill>
                <a:latin typeface="Montserrat" pitchFamily="2" charset="0"/>
                <a:cs typeface="Arial"/>
              </a:rPr>
              <a:t>(из сделки или счета)</a:t>
            </a:r>
          </a:p>
        </p:txBody>
      </p:sp>
      <p:pic>
        <p:nvPicPr>
          <p:cNvPr id="4" name="Рисунок 3" descr="Изображение выглядит как программное обеспечение, Значок на компьютере, снимок экран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B58BFF6-41A7-BCA9-C721-5E2CE9911F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000249"/>
            <a:ext cx="7950338" cy="4968961"/>
          </a:xfrm>
          <a:prstGeom prst="roundRect">
            <a:avLst>
              <a:gd name="adj" fmla="val 1913"/>
            </a:avLst>
          </a:prstGeom>
        </p:spPr>
      </p:pic>
    </p:spTree>
    <p:extLst>
      <p:ext uri="{BB962C8B-B14F-4D97-AF65-F5344CB8AC3E}">
        <p14:creationId xmlns:p14="http://schemas.microsoft.com/office/powerpoint/2010/main" val="1025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BB6305AF-26BC-7A4D-8C65-645218FFB61B}"/>
              </a:ext>
            </a:extLst>
          </p:cNvPr>
          <p:cNvSpPr txBox="1"/>
          <p:nvPr/>
        </p:nvSpPr>
        <p:spPr>
          <a:xfrm>
            <a:off x="602020" y="2130377"/>
            <a:ext cx="2094312" cy="2634567"/>
          </a:xfrm>
          <a:prstGeom prst="rect">
            <a:avLst/>
          </a:prstGeom>
          <a:noFill/>
        </p:spPr>
        <p:txBody>
          <a:bodyPr wrap="none" lIns="90000" rtlCol="0" anchor="ctr">
            <a:spAutoFit/>
          </a:bodyPr>
          <a:lstStyle/>
          <a:p>
            <a:pPr marL="325438" indent="-309563" defTabSz="914377" font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bg1"/>
                </a:solidFill>
                <a:latin typeface="Montserrat" pitchFamily="2" charset="0"/>
                <a:cs typeface="Arial"/>
              </a:rPr>
              <a:t>Мессенджеры</a:t>
            </a:r>
            <a:endParaRPr lang="en-US" sz="1600" dirty="0">
              <a:solidFill>
                <a:schemeClr val="bg1"/>
              </a:solidFill>
              <a:latin typeface="Montserrat" pitchFamily="2" charset="0"/>
              <a:cs typeface="Arial"/>
            </a:endParaRPr>
          </a:p>
          <a:p>
            <a:pPr marL="325438" indent="-309563" defTabSz="914377" font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bg1"/>
                </a:solidFill>
                <a:latin typeface="Montserrat" pitchFamily="2" charset="0"/>
                <a:cs typeface="Arial"/>
              </a:rPr>
              <a:t>Телефония</a:t>
            </a:r>
          </a:p>
          <a:p>
            <a:pPr marL="325438" indent="-309563" defTabSz="914377" font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bg1"/>
                </a:solidFill>
                <a:latin typeface="Montserrat" pitchFamily="2" charset="0"/>
                <a:cs typeface="Arial"/>
              </a:rPr>
              <a:t>Почта </a:t>
            </a:r>
            <a:endParaRPr lang="en-US" sz="1600" dirty="0">
              <a:solidFill>
                <a:schemeClr val="bg1"/>
              </a:solidFill>
              <a:latin typeface="Montserrat" pitchFamily="2" charset="0"/>
              <a:cs typeface="Arial"/>
            </a:endParaRPr>
          </a:p>
          <a:p>
            <a:pPr marL="325438" indent="-309563" defTabSz="914377" font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bg1"/>
                </a:solidFill>
                <a:latin typeface="Montserrat" pitchFamily="2" charset="0"/>
                <a:cs typeface="Arial"/>
              </a:rPr>
              <a:t>Форма на сайт</a:t>
            </a:r>
          </a:p>
          <a:p>
            <a:pPr marL="325438" indent="-309563" defTabSz="914377" font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bg1"/>
                </a:solidFill>
                <a:latin typeface="Montserrat" pitchFamily="2" charset="0"/>
                <a:cs typeface="Arial"/>
              </a:rPr>
              <a:t>Чат на сайт</a:t>
            </a:r>
          </a:p>
          <a:p>
            <a:pPr marL="325438" indent="-309563" defTabSz="914377" font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600" dirty="0" err="1">
                <a:solidFill>
                  <a:schemeClr val="bg1"/>
                </a:solidFill>
                <a:latin typeface="Montserrat" pitchFamily="2" charset="0"/>
                <a:cs typeface="Arial"/>
              </a:rPr>
              <a:t>Коллтрекинг</a:t>
            </a:r>
            <a:r>
              <a:rPr lang="ru-RU" sz="1600" dirty="0">
                <a:solidFill>
                  <a:schemeClr val="bg1"/>
                </a:solidFill>
                <a:latin typeface="Montserrat" pitchFamily="2" charset="0"/>
                <a:cs typeface="Arial"/>
              </a:rPr>
              <a:t>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785793A-D752-EA4F-BB82-DF534E8A447E}"/>
              </a:ext>
            </a:extLst>
          </p:cNvPr>
          <p:cNvSpPr txBox="1"/>
          <p:nvPr/>
        </p:nvSpPr>
        <p:spPr>
          <a:xfrm>
            <a:off x="571141" y="374291"/>
            <a:ext cx="5086798" cy="738728"/>
          </a:xfrm>
          <a:prstGeom prst="rect">
            <a:avLst/>
          </a:prstGeom>
          <a:noFill/>
        </p:spPr>
        <p:txBody>
          <a:bodyPr wrap="none" lIns="9000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667" b="1" dirty="0">
                <a:solidFill>
                  <a:schemeClr val="bg1"/>
                </a:solidFill>
                <a:latin typeface="Montserrat" pitchFamily="2" charset="77"/>
              </a:rPr>
              <a:t>Контакт-Центр</a:t>
            </a:r>
            <a:endParaRPr lang="fr-FR" sz="4667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20" name="ZoneTexte 1">
            <a:extLst>
              <a:ext uri="{FF2B5EF4-FFF2-40B4-BE49-F238E27FC236}">
                <a16:creationId xmlns:a16="http://schemas.microsoft.com/office/drawing/2014/main" id="{8938C30D-9389-D649-BE00-30FB9225C1D9}"/>
              </a:ext>
            </a:extLst>
          </p:cNvPr>
          <p:cNvSpPr txBox="1"/>
          <p:nvPr/>
        </p:nvSpPr>
        <p:spPr>
          <a:xfrm>
            <a:off x="571141" y="1195425"/>
            <a:ext cx="5171076" cy="323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spcBef>
                <a:spcPts val="600"/>
              </a:spcBef>
              <a:spcAft>
                <a:spcPts val="600"/>
              </a:spcAft>
              <a:defRPr sz="1400">
                <a:latin typeface="Futura PT Book" panose="020B0502020204020303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800" dirty="0">
                <a:solidFill>
                  <a:srgbClr val="BDF300"/>
                </a:solidFill>
                <a:latin typeface="Montserrat" pitchFamily="2" charset="0"/>
              </a:rPr>
              <a:t>Все звонки и чаты сохраняются в </a:t>
            </a:r>
            <a:r>
              <a:rPr lang="en-US" sz="1800" dirty="0">
                <a:solidFill>
                  <a:srgbClr val="BDF300"/>
                </a:solidFill>
                <a:latin typeface="Montserrat" pitchFamily="2" charset="0"/>
              </a:rPr>
              <a:t>CRM</a:t>
            </a:r>
            <a:endParaRPr lang="ru-RU" sz="1800" dirty="0">
              <a:solidFill>
                <a:srgbClr val="BDF300"/>
              </a:solidFill>
              <a:latin typeface="Montserrat" pitchFamily="2" charset="0"/>
            </a:endParaRPr>
          </a:p>
        </p:txBody>
      </p:sp>
      <p:pic>
        <p:nvPicPr>
          <p:cNvPr id="9" name="Рисунок 8" descr="Изображение выглядит как текст, программное обеспечение, Значок на компьютере, Операционная система&#10;&#10;Автоматически созданное описание">
            <a:extLst>
              <a:ext uri="{FF2B5EF4-FFF2-40B4-BE49-F238E27FC236}">
                <a16:creationId xmlns:a16="http://schemas.microsoft.com/office/drawing/2014/main" id="{143E38FA-CA38-D8F3-379C-23F8A4C323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9300" y="2083491"/>
            <a:ext cx="8049591" cy="5030994"/>
          </a:xfrm>
          <a:prstGeom prst="roundRect">
            <a:avLst>
              <a:gd name="adj" fmla="val 2278"/>
            </a:avLst>
          </a:prstGeom>
        </p:spPr>
      </p:pic>
    </p:spTree>
    <p:extLst>
      <p:ext uri="{BB962C8B-B14F-4D97-AF65-F5344CB8AC3E}">
        <p14:creationId xmlns:p14="http://schemas.microsoft.com/office/powerpoint/2010/main" val="118055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26105BA-DF9B-9709-F38B-316716C5D459}"/>
              </a:ext>
            </a:extLst>
          </p:cNvPr>
          <p:cNvGrpSpPr/>
          <p:nvPr/>
        </p:nvGrpSpPr>
        <p:grpSpPr>
          <a:xfrm rot="10800000">
            <a:off x="6427994" y="1691111"/>
            <a:ext cx="9129100" cy="7667316"/>
            <a:chOff x="7658069" y="351239"/>
            <a:chExt cx="3873713" cy="3253440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ABC211AC-66E8-F1D5-6C5A-F594BE97D7AD}"/>
                </a:ext>
              </a:extLst>
            </p:cNvPr>
            <p:cNvSpPr/>
            <p:nvPr/>
          </p:nvSpPr>
          <p:spPr>
            <a:xfrm rot="20788629">
              <a:off x="9263015" y="351239"/>
              <a:ext cx="2268767" cy="2196299"/>
            </a:xfrm>
            <a:prstGeom prst="ellipse">
              <a:avLst/>
            </a:prstGeom>
            <a:gradFill flip="none" rotWithShape="1">
              <a:gsLst>
                <a:gs pos="0">
                  <a:srgbClr val="B1E8FC">
                    <a:alpha val="24667"/>
                  </a:srgbClr>
                </a:gs>
                <a:gs pos="78000">
                  <a:srgbClr val="0185D0">
                    <a:alpha val="25000"/>
                  </a:srgbClr>
                </a:gs>
              </a:gsLst>
              <a:lin ang="45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24FEC7DE-FA0C-79DA-F245-C3A09FC795B7}"/>
                </a:ext>
              </a:extLst>
            </p:cNvPr>
            <p:cNvSpPr/>
            <p:nvPr/>
          </p:nvSpPr>
          <p:spPr>
            <a:xfrm rot="1427071">
              <a:off x="7658069" y="646001"/>
              <a:ext cx="2958678" cy="2958678"/>
            </a:xfrm>
            <a:prstGeom prst="ellipse">
              <a:avLst/>
            </a:prstGeom>
            <a:gradFill flip="none" rotWithShape="1">
              <a:gsLst>
                <a:gs pos="20000">
                  <a:srgbClr val="B1E8FC">
                    <a:alpha val="80000"/>
                  </a:srgbClr>
                </a:gs>
                <a:gs pos="76000">
                  <a:srgbClr val="0185D0">
                    <a:alpha val="24635"/>
                  </a:srgbClr>
                </a:gs>
              </a:gsLst>
              <a:lin ang="45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BB7C391-2EBB-B34A-A8EB-F7F62005E409}"/>
              </a:ext>
            </a:extLst>
          </p:cNvPr>
          <p:cNvSpPr/>
          <p:nvPr/>
        </p:nvSpPr>
        <p:spPr>
          <a:xfrm>
            <a:off x="626659" y="415591"/>
            <a:ext cx="3998210" cy="81054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4667" b="1" dirty="0">
                <a:solidFill>
                  <a:schemeClr val="bg1"/>
                </a:solidFill>
                <a:latin typeface="Montserrat" pitchFamily="2" charset="0"/>
              </a:rPr>
              <a:t>Онлайн-чат</a:t>
            </a:r>
            <a:endParaRPr lang="fr-FR" sz="4667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C421008-F994-6F4D-942B-82738052B167}"/>
              </a:ext>
            </a:extLst>
          </p:cNvPr>
          <p:cNvSpPr txBox="1"/>
          <p:nvPr/>
        </p:nvSpPr>
        <p:spPr>
          <a:xfrm>
            <a:off x="564696" y="2145087"/>
            <a:ext cx="4747654" cy="3674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5438" indent="-309563" defTabSz="914377" font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bg1"/>
                </a:solidFill>
                <a:latin typeface="Montserrat" pitchFamily="2" charset="0"/>
                <a:cs typeface="Arial"/>
              </a:rPr>
              <a:t>Готовый </a:t>
            </a:r>
            <a:r>
              <a:rPr lang="ru-RU" sz="1600" dirty="0" err="1">
                <a:solidFill>
                  <a:schemeClr val="bg1"/>
                </a:solidFill>
                <a:latin typeface="Montserrat" pitchFamily="2" charset="0"/>
                <a:cs typeface="Arial"/>
              </a:rPr>
              <a:t>виджет</a:t>
            </a:r>
            <a:r>
              <a:rPr lang="ru-RU" sz="1600" dirty="0">
                <a:solidFill>
                  <a:schemeClr val="bg1"/>
                </a:solidFill>
                <a:latin typeface="Montserrat" pitchFamily="2" charset="0"/>
                <a:cs typeface="Arial"/>
              </a:rPr>
              <a:t> </a:t>
            </a:r>
          </a:p>
          <a:p>
            <a:pPr marL="325438" indent="-309563" defTabSz="914377" font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bg1"/>
                </a:solidFill>
                <a:latin typeface="Montserrat" pitchFamily="2" charset="0"/>
                <a:cs typeface="Arial"/>
              </a:rPr>
              <a:t>Онлайн-чат + Обратный звонок</a:t>
            </a:r>
            <a:br>
              <a:rPr lang="ru-RU" sz="1600" dirty="0">
                <a:solidFill>
                  <a:schemeClr val="bg1"/>
                </a:solidFill>
                <a:latin typeface="Montserrat" pitchFamily="2" charset="0"/>
                <a:cs typeface="Arial"/>
              </a:rPr>
            </a:br>
            <a:r>
              <a:rPr lang="ru-RU" sz="1600" dirty="0">
                <a:solidFill>
                  <a:schemeClr val="bg1"/>
                </a:solidFill>
                <a:latin typeface="Montserrat" pitchFamily="2" charset="0"/>
                <a:cs typeface="Arial"/>
              </a:rPr>
              <a:t>+  </a:t>
            </a:r>
            <a:r>
              <a:rPr lang="en-US" sz="1600" dirty="0">
                <a:solidFill>
                  <a:schemeClr val="bg1"/>
                </a:solidFill>
                <a:latin typeface="Montserrat" pitchFamily="2" charset="0"/>
                <a:cs typeface="Arial"/>
              </a:rPr>
              <a:t>CRM-</a:t>
            </a:r>
            <a:r>
              <a:rPr lang="ru-RU" sz="1600" dirty="0">
                <a:solidFill>
                  <a:schemeClr val="bg1"/>
                </a:solidFill>
                <a:latin typeface="Montserrat" pitchFamily="2" charset="0"/>
                <a:cs typeface="Arial"/>
              </a:rPr>
              <a:t>форма</a:t>
            </a:r>
          </a:p>
          <a:p>
            <a:pPr marL="325438" indent="-309563" defTabSz="914377" font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bg1"/>
                </a:solidFill>
                <a:latin typeface="Montserrat" pitchFamily="2" charset="0"/>
                <a:cs typeface="Arial"/>
              </a:rPr>
              <a:t>Все контакты сохраняются в </a:t>
            </a:r>
            <a:r>
              <a:rPr lang="en-US" sz="1600" dirty="0">
                <a:solidFill>
                  <a:schemeClr val="bg1"/>
                </a:solidFill>
                <a:latin typeface="Montserrat" pitchFamily="2" charset="0"/>
                <a:cs typeface="Arial"/>
              </a:rPr>
              <a:t>CRM </a:t>
            </a:r>
            <a:endParaRPr lang="ru-RU" sz="1600" dirty="0">
              <a:solidFill>
                <a:schemeClr val="bg1"/>
              </a:solidFill>
              <a:latin typeface="Montserrat" pitchFamily="2" charset="0"/>
              <a:cs typeface="Arial"/>
            </a:endParaRPr>
          </a:p>
          <a:p>
            <a:pPr marL="325438" indent="-309563" defTabSz="914377" font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bg1"/>
                </a:solidFill>
                <a:latin typeface="Montserrat" pitchFamily="2" charset="0"/>
                <a:cs typeface="Arial"/>
              </a:rPr>
              <a:t>Показ </a:t>
            </a:r>
            <a:r>
              <a:rPr lang="ru-RU" sz="1600" dirty="0" err="1">
                <a:solidFill>
                  <a:schemeClr val="bg1"/>
                </a:solidFill>
                <a:latin typeface="Montserrat" pitchFamily="2" charset="0"/>
                <a:cs typeface="Arial"/>
              </a:rPr>
              <a:t>виджета</a:t>
            </a:r>
            <a:r>
              <a:rPr lang="ru-RU" sz="1600" dirty="0">
                <a:solidFill>
                  <a:schemeClr val="bg1"/>
                </a:solidFill>
                <a:latin typeface="Montserrat" pitchFamily="2" charset="0"/>
                <a:cs typeface="Arial"/>
              </a:rPr>
              <a:t> по расписанию</a:t>
            </a:r>
          </a:p>
          <a:p>
            <a:pPr marL="325438" indent="-309563" defTabSz="914377" font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bg1"/>
                </a:solidFill>
                <a:latin typeface="Montserrat" pitchFamily="2" charset="0"/>
                <a:cs typeface="Arial"/>
              </a:rPr>
              <a:t>Автоответы</a:t>
            </a:r>
          </a:p>
          <a:p>
            <a:pPr marL="325438" indent="-309563" defTabSz="914377" font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bg1"/>
                </a:solidFill>
                <a:latin typeface="Montserrat" pitchFamily="2" charset="0"/>
                <a:cs typeface="Arial"/>
              </a:rPr>
              <a:t>Соответствие ФЗ-152</a:t>
            </a:r>
          </a:p>
          <a:p>
            <a:pPr marL="325438" indent="-309563" defTabSz="914377" font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bg1"/>
                </a:solidFill>
                <a:latin typeface="Montserrat" pitchFamily="2" charset="0"/>
                <a:cs typeface="Arial"/>
              </a:rPr>
              <a:t>Идеально работает на мобильных устройствах</a:t>
            </a:r>
          </a:p>
        </p:txBody>
      </p:sp>
      <p:sp>
        <p:nvSpPr>
          <p:cNvPr id="14" name="ZoneTexte 2">
            <a:extLst>
              <a:ext uri="{FF2B5EF4-FFF2-40B4-BE49-F238E27FC236}">
                <a16:creationId xmlns:a16="http://schemas.microsoft.com/office/drawing/2014/main" id="{06888D6F-78AB-AAF1-3403-8CD5DBA7D81F}"/>
              </a:ext>
            </a:extLst>
          </p:cNvPr>
          <p:cNvSpPr txBox="1"/>
          <p:nvPr/>
        </p:nvSpPr>
        <p:spPr>
          <a:xfrm>
            <a:off x="653369" y="1238344"/>
            <a:ext cx="153920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67" dirty="0">
                <a:solidFill>
                  <a:srgbClr val="BDF300"/>
                </a:solidFill>
                <a:latin typeface="Montserrat Medium" pitchFamily="2" charset="77"/>
              </a:rPr>
              <a:t>Бесплатно</a:t>
            </a:r>
            <a:endParaRPr lang="fr-RU" sz="1867" dirty="0">
              <a:solidFill>
                <a:srgbClr val="BDF300"/>
              </a:solidFill>
              <a:latin typeface="Montserrat Medium" pitchFamily="2" charset="77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99EBA56-48C9-2910-AD71-EF5CA6D27E77}"/>
              </a:ext>
            </a:extLst>
          </p:cNvPr>
          <p:cNvGrpSpPr/>
          <p:nvPr/>
        </p:nvGrpSpPr>
        <p:grpSpPr>
          <a:xfrm>
            <a:off x="6044963" y="1501175"/>
            <a:ext cx="5702877" cy="4118487"/>
            <a:chOff x="4533722" y="1125881"/>
            <a:chExt cx="4277158" cy="3088865"/>
          </a:xfrm>
        </p:grpSpPr>
        <p:pic>
          <p:nvPicPr>
            <p:cNvPr id="18" name="Рисунок 17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8E275507-F763-A708-C88C-2D567E50F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15024" y="1125881"/>
              <a:ext cx="3895856" cy="2434910"/>
            </a:xfrm>
            <a:prstGeom prst="roundRect">
              <a:avLst>
                <a:gd name="adj" fmla="val 3033"/>
              </a:avLst>
            </a:prstGeom>
          </p:spPr>
        </p:pic>
        <p:sp>
          <p:nvSpPr>
            <p:cNvPr id="16" name="Скругленный прямоугольник 15">
              <a:extLst>
                <a:ext uri="{FF2B5EF4-FFF2-40B4-BE49-F238E27FC236}">
                  <a16:creationId xmlns:a16="http://schemas.microsoft.com/office/drawing/2014/main" id="{8735E3D8-5260-36AC-5FE0-0CF6DDAFBF20}"/>
                </a:ext>
              </a:extLst>
            </p:cNvPr>
            <p:cNvSpPr/>
            <p:nvPr/>
          </p:nvSpPr>
          <p:spPr>
            <a:xfrm>
              <a:off x="4533722" y="1678318"/>
              <a:ext cx="1229125" cy="2536428"/>
            </a:xfrm>
            <a:prstGeom prst="roundRect">
              <a:avLst>
                <a:gd name="adj" fmla="val 10129"/>
              </a:avLst>
            </a:prstGeom>
            <a:solidFill>
              <a:srgbClr val="BAE5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20" name="Рисунок 19" descr="Изображение выглядит как текст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BB0008FC-A18E-728C-C7C7-627E9C478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85296" y="1727974"/>
              <a:ext cx="1125977" cy="2437116"/>
            </a:xfrm>
            <a:prstGeom prst="roundRect">
              <a:avLst>
                <a:gd name="adj" fmla="val 7874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150994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3466EACC-D954-ECDF-0AA3-EB92107E5D72}"/>
              </a:ext>
            </a:extLst>
          </p:cNvPr>
          <p:cNvGrpSpPr/>
          <p:nvPr/>
        </p:nvGrpSpPr>
        <p:grpSpPr>
          <a:xfrm>
            <a:off x="557730" y="1785048"/>
            <a:ext cx="4608512" cy="3043813"/>
            <a:chOff x="1255600" y="2162732"/>
            <a:chExt cx="4608511" cy="304381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8DF946F-5593-E933-D9EC-ADF3F1600A58}"/>
                </a:ext>
              </a:extLst>
            </p:cNvPr>
            <p:cNvSpPr txBox="1"/>
            <p:nvPr/>
          </p:nvSpPr>
          <p:spPr>
            <a:xfrm>
              <a:off x="1255600" y="2162732"/>
              <a:ext cx="4416490" cy="3877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25438" indent="-309563" defTabSz="914377" font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BDF300"/>
                </a:buClr>
                <a:buSzPct val="200000"/>
                <a:buFont typeface="Arial" panose="020B0604020202020204" pitchFamily="34" charset="0"/>
                <a:buChar char="•"/>
                <a:defRPr/>
              </a:pPr>
              <a:r>
                <a:rPr lang="ru-RU" sz="1600" dirty="0">
                  <a:solidFill>
                    <a:schemeClr val="bg1"/>
                  </a:solidFill>
                  <a:latin typeface="Montserrat" pitchFamily="2" charset="0"/>
                  <a:cs typeface="Arial"/>
                </a:rPr>
                <a:t>Бесплатно и просто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B72EA6F-91CA-1D5C-A1A9-BA56D45B91DF}"/>
                </a:ext>
              </a:extLst>
            </p:cNvPr>
            <p:cNvSpPr txBox="1"/>
            <p:nvPr/>
          </p:nvSpPr>
          <p:spPr>
            <a:xfrm>
              <a:off x="1255600" y="2605401"/>
              <a:ext cx="2795894" cy="3877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25438" indent="-309563" defTabSz="914377" font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BDF300"/>
                </a:buClr>
                <a:buSzPct val="200000"/>
                <a:buFont typeface="Arial" panose="020B0604020202020204" pitchFamily="34" charset="0"/>
                <a:buChar char="•"/>
                <a:defRPr/>
              </a:pPr>
              <a:r>
                <a:rPr lang="ru-RU" sz="1600" dirty="0">
                  <a:solidFill>
                    <a:schemeClr val="bg1"/>
                  </a:solidFill>
                  <a:latin typeface="Montserrat" pitchFamily="2" charset="0"/>
                  <a:cs typeface="Arial"/>
                </a:rPr>
                <a:t>Конструктор </a:t>
              </a:r>
              <a:r>
                <a:rPr lang="ru-RU" sz="1600" dirty="0" err="1">
                  <a:solidFill>
                    <a:schemeClr val="bg1"/>
                  </a:solidFill>
                  <a:latin typeface="Montserrat" pitchFamily="2" charset="0"/>
                  <a:cs typeface="Arial"/>
                </a:rPr>
                <a:t>сайтов</a:t>
              </a:r>
              <a:r>
                <a:rPr lang="ru-RU" sz="1600" dirty="0">
                  <a:solidFill>
                    <a:schemeClr val="bg1"/>
                  </a:solidFill>
                  <a:latin typeface="Montserrat" pitchFamily="2" charset="0"/>
                  <a:cs typeface="Arial"/>
                </a:rPr>
                <a:t>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34907F8-5FCB-99DD-32C0-F4A6F29A2A91}"/>
                </a:ext>
              </a:extLst>
            </p:cNvPr>
            <p:cNvSpPr txBox="1"/>
            <p:nvPr/>
          </p:nvSpPr>
          <p:spPr>
            <a:xfrm>
              <a:off x="1255600" y="3048070"/>
              <a:ext cx="2508650" cy="3877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25438" indent="-309563" defTabSz="914377" font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BDF300"/>
                </a:buClr>
                <a:buSzPct val="200000"/>
                <a:buFont typeface="Arial" panose="020B0604020202020204" pitchFamily="34" charset="0"/>
                <a:buChar char="•"/>
                <a:defRPr/>
              </a:pPr>
              <a:r>
                <a:rPr lang="ru-RU" sz="1600" dirty="0">
                  <a:solidFill>
                    <a:schemeClr val="bg1"/>
                  </a:solidFill>
                  <a:latin typeface="Montserrat" pitchFamily="2" charset="0"/>
                  <a:cs typeface="Arial"/>
                </a:rPr>
                <a:t>Интернет-магазин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771715-7FA7-CB9F-7E0B-C04AA7D3545D}"/>
                </a:ext>
              </a:extLst>
            </p:cNvPr>
            <p:cNvSpPr txBox="1"/>
            <p:nvPr/>
          </p:nvSpPr>
          <p:spPr>
            <a:xfrm>
              <a:off x="1255600" y="3490738"/>
              <a:ext cx="3082954" cy="3877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25438" indent="-309563" defTabSz="914377" font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BDF300"/>
                </a:buClr>
                <a:buSzPct val="200000"/>
                <a:buFont typeface="Arial" panose="020B0604020202020204" pitchFamily="34" charset="0"/>
                <a:buChar char="•"/>
                <a:defRPr/>
              </a:pPr>
              <a:r>
                <a:rPr lang="ru-RU" sz="1600" dirty="0">
                  <a:solidFill>
                    <a:schemeClr val="bg1"/>
                  </a:solidFill>
                  <a:latin typeface="Montserrat" pitchFamily="2" charset="0"/>
                  <a:cs typeface="Arial"/>
                </a:rPr>
                <a:t>Формы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251C57-7A4E-F195-3243-52E1F452224E}"/>
                </a:ext>
              </a:extLst>
            </p:cNvPr>
            <p:cNvSpPr txBox="1"/>
            <p:nvPr/>
          </p:nvSpPr>
          <p:spPr>
            <a:xfrm>
              <a:off x="1255600" y="3933408"/>
              <a:ext cx="2360534" cy="3877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25438" indent="-309563" defTabSz="914377" font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BDF300"/>
                </a:buClr>
                <a:buSzPct val="200000"/>
                <a:buFont typeface="Arial" panose="020B0604020202020204" pitchFamily="34" charset="0"/>
                <a:buChar char="•"/>
                <a:defRPr/>
              </a:pPr>
              <a:r>
                <a:rPr lang="en" sz="1600" dirty="0">
                  <a:solidFill>
                    <a:schemeClr val="bg1"/>
                  </a:solidFill>
                  <a:latin typeface="Montserrat" pitchFamily="2" charset="0"/>
                  <a:cs typeface="Arial"/>
                </a:rPr>
                <a:t>CRM </a:t>
              </a:r>
              <a:r>
                <a:rPr lang="ru-RU" sz="1600" dirty="0">
                  <a:solidFill>
                    <a:schemeClr val="bg1"/>
                  </a:solidFill>
                  <a:latin typeface="Montserrat" pitchFamily="2" charset="0"/>
                  <a:cs typeface="Arial"/>
                </a:rPr>
                <a:t>в подарок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3521DC1-01A7-BF2F-18A6-8C26C3B570DE}"/>
                </a:ext>
              </a:extLst>
            </p:cNvPr>
            <p:cNvSpPr txBox="1"/>
            <p:nvPr/>
          </p:nvSpPr>
          <p:spPr>
            <a:xfrm>
              <a:off x="1255600" y="4376077"/>
              <a:ext cx="4608511" cy="3877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25438" indent="-309563" defTabSz="914377" font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BDF300"/>
                </a:buClr>
                <a:buSzPct val="200000"/>
                <a:buFont typeface="Arial" panose="020B0604020202020204" pitchFamily="34" charset="0"/>
                <a:buChar char="•"/>
                <a:defRPr/>
              </a:pPr>
              <a:r>
                <a:rPr lang="ru-RU" sz="1600" dirty="0">
                  <a:solidFill>
                    <a:schemeClr val="bg1"/>
                  </a:solidFill>
                  <a:latin typeface="Montserrat" pitchFamily="2" charset="0"/>
                  <a:cs typeface="Arial"/>
                </a:rPr>
                <a:t>Интеграция с 1С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86AB964-1290-5F26-E6F4-F3AF660EE21E}"/>
                </a:ext>
              </a:extLst>
            </p:cNvPr>
            <p:cNvSpPr txBox="1"/>
            <p:nvPr/>
          </p:nvSpPr>
          <p:spPr>
            <a:xfrm>
              <a:off x="1255600" y="4818746"/>
              <a:ext cx="3182102" cy="3877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25438" indent="-309563" defTabSz="914377" font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BDF300"/>
                </a:buClr>
                <a:buSzPct val="200000"/>
                <a:buFont typeface="Arial" panose="020B0604020202020204" pitchFamily="34" charset="0"/>
                <a:buChar char="•"/>
                <a:defRPr/>
              </a:pPr>
              <a:r>
                <a:rPr lang="ru-RU" sz="1600" dirty="0">
                  <a:solidFill>
                    <a:schemeClr val="bg1"/>
                  </a:solidFill>
                  <a:latin typeface="Montserrat" pitchFamily="2" charset="0"/>
                  <a:cs typeface="Arial"/>
                </a:rPr>
                <a:t>1500+ шаблонов </a:t>
              </a:r>
            </a:p>
          </p:txBody>
        </p:sp>
      </p:grpSp>
      <p:pic>
        <p:nvPicPr>
          <p:cNvPr id="14" name="Рисунок 1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B7E1B4B-F67C-081E-B312-8455BEEB9D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3768" y="1988840"/>
            <a:ext cx="5088565" cy="3180352"/>
          </a:xfrm>
          <a:prstGeom prst="roundRect">
            <a:avLst>
              <a:gd name="adj" fmla="val 3033"/>
            </a:avLst>
          </a:prstGeom>
        </p:spPr>
      </p:pic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7B11CADB-4A6E-5C59-3073-77EE09D71B34}"/>
              </a:ext>
            </a:extLst>
          </p:cNvPr>
          <p:cNvGrpSpPr/>
          <p:nvPr/>
        </p:nvGrpSpPr>
        <p:grpSpPr>
          <a:xfrm>
            <a:off x="5711958" y="2372883"/>
            <a:ext cx="1814503" cy="3744416"/>
            <a:chOff x="-1044624" y="2426246"/>
            <a:chExt cx="1118170" cy="2307461"/>
          </a:xfrm>
        </p:grpSpPr>
        <p:sp>
          <p:nvSpPr>
            <p:cNvPr id="15" name="Скругленный прямоугольник 14">
              <a:extLst>
                <a:ext uri="{FF2B5EF4-FFF2-40B4-BE49-F238E27FC236}">
                  <a16:creationId xmlns:a16="http://schemas.microsoft.com/office/drawing/2014/main" id="{603961AD-64D6-29B9-6720-65260269A951}"/>
                </a:ext>
              </a:extLst>
            </p:cNvPr>
            <p:cNvSpPr/>
            <p:nvPr/>
          </p:nvSpPr>
          <p:spPr>
            <a:xfrm>
              <a:off x="-1044624" y="2426246"/>
              <a:ext cx="1118170" cy="2307461"/>
            </a:xfrm>
            <a:prstGeom prst="roundRect">
              <a:avLst>
                <a:gd name="adj" fmla="val 10129"/>
              </a:avLst>
            </a:prstGeom>
            <a:solidFill>
              <a:srgbClr val="BAE5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20" name="Рисунок 19" descr="Изображение выглядит как текст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1BF04210-36ED-5960-215E-A8F309DD0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97706" y="2471419"/>
              <a:ext cx="1024333" cy="2217114"/>
            </a:xfrm>
            <a:prstGeom prst="roundRect">
              <a:avLst>
                <a:gd name="adj" fmla="val 7874"/>
              </a:avLst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ECD9011-02A1-2E10-D13F-FD87E32E3FE2}"/>
              </a:ext>
            </a:extLst>
          </p:cNvPr>
          <p:cNvSpPr txBox="1"/>
          <p:nvPr/>
        </p:nvSpPr>
        <p:spPr>
          <a:xfrm>
            <a:off x="634184" y="472016"/>
            <a:ext cx="891494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6000" b="1" spc="-100" dirty="0">
                <a:solidFill>
                  <a:schemeClr val="bg1"/>
                </a:solidFill>
                <a:latin typeface="Montserrat" pitchFamily="2" charset="0"/>
                <a:ea typeface="Trebuchet MS" charset="0"/>
                <a:cs typeface="Trebuchet MS" charset="0"/>
              </a:rPr>
              <a:t>Битрикс24 Сайты</a:t>
            </a:r>
            <a:endParaRPr lang="fr-FR" sz="6000" b="1" dirty="0">
              <a:solidFill>
                <a:schemeClr val="bg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80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56BC26E0-B1AB-7046-D785-40EA1AA849FE}"/>
              </a:ext>
            </a:extLst>
          </p:cNvPr>
          <p:cNvSpPr txBox="1"/>
          <p:nvPr/>
        </p:nvSpPr>
        <p:spPr>
          <a:xfrm>
            <a:off x="576100" y="2450972"/>
            <a:ext cx="2795895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5438" indent="-309563" defTabSz="914377" font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  <a:latin typeface="Montserrat" pitchFamily="2" charset="0"/>
                <a:cs typeface="Arial"/>
              </a:rPr>
              <a:t>Автоматизация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2EE0B3-9432-CFE0-C53B-9C41A3E772D6}"/>
              </a:ext>
            </a:extLst>
          </p:cNvPr>
          <p:cNvSpPr txBox="1"/>
          <p:nvPr/>
        </p:nvSpPr>
        <p:spPr>
          <a:xfrm>
            <a:off x="576100" y="2897666"/>
            <a:ext cx="2508651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5438" marR="0" lvl="0" indent="-309563" defTabSz="914377" font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lang="ru-RU" dirty="0">
                <a:solidFill>
                  <a:schemeClr val="bg1"/>
                </a:solidFill>
                <a:latin typeface="Montserrat" pitchFamily="2" charset="0"/>
                <a:cs typeface="Arial"/>
              </a:rPr>
              <a:t>Роботы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5A09963-61FF-EA4F-68E2-DAC2E7086AA9}"/>
              </a:ext>
            </a:extLst>
          </p:cNvPr>
          <p:cNvSpPr txBox="1"/>
          <p:nvPr/>
        </p:nvSpPr>
        <p:spPr>
          <a:xfrm>
            <a:off x="576100" y="4244932"/>
            <a:ext cx="3150884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5438" indent="-309563" defTabSz="914377" font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  <a:latin typeface="Montserrat" pitchFamily="2" charset="0"/>
                <a:cs typeface="Arial"/>
              </a:rPr>
              <a:t>Умные сценарии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E3042AD-F823-D909-B106-61F227A4876A}"/>
              </a:ext>
            </a:extLst>
          </p:cNvPr>
          <p:cNvSpPr txBox="1"/>
          <p:nvPr/>
        </p:nvSpPr>
        <p:spPr>
          <a:xfrm>
            <a:off x="570875" y="4691626"/>
            <a:ext cx="3182103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5438" indent="-309563" defTabSz="914377" font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  <a:latin typeface="Montserrat" pitchFamily="2" charset="0"/>
                <a:cs typeface="Arial"/>
              </a:rPr>
              <a:t>Организационные процессы</a:t>
            </a:r>
          </a:p>
        </p:txBody>
      </p:sp>
      <p:sp>
        <p:nvSpPr>
          <p:cNvPr id="47" name="TextBox 49">
            <a:extLst>
              <a:ext uri="{FF2B5EF4-FFF2-40B4-BE49-F238E27FC236}">
                <a16:creationId xmlns:a16="http://schemas.microsoft.com/office/drawing/2014/main" id="{C4740D6F-CEEC-7E11-788D-A4EC8FED496B}"/>
              </a:ext>
            </a:extLst>
          </p:cNvPr>
          <p:cNvSpPr txBox="1"/>
          <p:nvPr/>
        </p:nvSpPr>
        <p:spPr>
          <a:xfrm>
            <a:off x="576100" y="3388554"/>
            <a:ext cx="3381039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5438" indent="-309563" defTabSz="914377" font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  <a:latin typeface="Montserrat" pitchFamily="2" charset="0"/>
                <a:cs typeface="Arial"/>
              </a:rPr>
              <a:t>Бизнес-процессы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57AC4FB-FE4F-0657-B0B2-B1305A5E84D6}"/>
              </a:ext>
            </a:extLst>
          </p:cNvPr>
          <p:cNvSpPr txBox="1"/>
          <p:nvPr/>
        </p:nvSpPr>
        <p:spPr>
          <a:xfrm>
            <a:off x="576100" y="3806864"/>
            <a:ext cx="4224826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5438" indent="-309563" defTabSz="914377" font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  <a:latin typeface="Montserrat" pitchFamily="2" charset="0"/>
                <a:cs typeface="Arial"/>
              </a:rPr>
              <a:t>Смарт-процессы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122C260-0991-8FF7-07D4-4E245EBB0595}"/>
              </a:ext>
            </a:extLst>
          </p:cNvPr>
          <p:cNvSpPr txBox="1"/>
          <p:nvPr/>
        </p:nvSpPr>
        <p:spPr bwMode="auto">
          <a:xfrm>
            <a:off x="569799" y="353858"/>
            <a:ext cx="85864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cs typeface="Arial"/>
              </a:rPr>
              <a:t>Роботизация</a:t>
            </a:r>
            <a:endParaRPr kumimoji="0" lang="fr-FR" sz="700" b="0" i="0" u="none" strike="noStrike" kern="0" cap="none" spc="0" normalizeH="0" baseline="0" noProof="0" dirty="0">
              <a:ln>
                <a:noFill/>
              </a:ln>
              <a:solidFill>
                <a:srgbClr val="3B9CF5"/>
              </a:solidFill>
              <a:effectLst/>
              <a:uLnTx/>
              <a:uFillTx/>
              <a:latin typeface="Montserrat" pitchFamily="2" charset="0"/>
              <a:cs typeface="Arial"/>
            </a:endParaRPr>
          </a:p>
        </p:txBody>
      </p:sp>
      <p:pic>
        <p:nvPicPr>
          <p:cNvPr id="6" name="Picture 4" descr="A black screen with a black background&#10;&#10;Description automatically generated">
            <a:extLst>
              <a:ext uri="{FF2B5EF4-FFF2-40B4-BE49-F238E27FC236}">
                <a16:creationId xmlns:a16="http://schemas.microsoft.com/office/drawing/2014/main" id="{75C16D55-A1D3-737C-4901-CE88FCE787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9028" y="1989954"/>
            <a:ext cx="6458374" cy="3532008"/>
          </a:xfrm>
          <a:prstGeom prst="rect">
            <a:avLst/>
          </a:prstGeom>
        </p:spPr>
      </p:pic>
      <p:pic>
        <p:nvPicPr>
          <p:cNvPr id="8" name="Image 7" descr="Une image contenant capture d’écran, logiciel, texte, Icône d’ordinateur&#10;&#10;Description générée automatiquement">
            <a:extLst>
              <a:ext uri="{FF2B5EF4-FFF2-40B4-BE49-F238E27FC236}">
                <a16:creationId xmlns:a16="http://schemas.microsoft.com/office/drawing/2014/main" id="{81908150-049F-AB50-C274-3918CDF0E4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0376" y="2197160"/>
            <a:ext cx="5181308" cy="2940384"/>
          </a:xfrm>
          <a:prstGeom prst="rect">
            <a:avLst/>
          </a:prstGeom>
        </p:spPr>
      </p:pic>
      <p:grpSp>
        <p:nvGrpSpPr>
          <p:cNvPr id="9" name="Groupe 37">
            <a:extLst>
              <a:ext uri="{FF2B5EF4-FFF2-40B4-BE49-F238E27FC236}">
                <a16:creationId xmlns:a16="http://schemas.microsoft.com/office/drawing/2014/main" id="{C8CD6A07-7FDB-D863-3D06-4A1B9C2CA0A9}"/>
              </a:ext>
            </a:extLst>
          </p:cNvPr>
          <p:cNvGrpSpPr/>
          <p:nvPr/>
        </p:nvGrpSpPr>
        <p:grpSpPr>
          <a:xfrm>
            <a:off x="9996215" y="2688443"/>
            <a:ext cx="1449570" cy="3130540"/>
            <a:chOff x="2172038" y="-349569"/>
            <a:chExt cx="3175540" cy="6858000"/>
          </a:xfrm>
        </p:grpSpPr>
        <p:pic>
          <p:nvPicPr>
            <p:cNvPr id="10" name="Image 35">
              <a:extLst>
                <a:ext uri="{FF2B5EF4-FFF2-40B4-BE49-F238E27FC236}">
                  <a16:creationId xmlns:a16="http://schemas.microsoft.com/office/drawing/2014/main" id="{E33F1873-6C76-A73B-2C1A-C650A31EE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72038" y="-349569"/>
              <a:ext cx="3175540" cy="6858000"/>
            </a:xfrm>
            <a:prstGeom prst="roundRect">
              <a:avLst>
                <a:gd name="adj" fmla="val 11988"/>
              </a:avLst>
            </a:prstGeom>
          </p:spPr>
        </p:pic>
        <p:sp>
          <p:nvSpPr>
            <p:cNvPr id="11" name="Rectangle : coins arrondis 36">
              <a:extLst>
                <a:ext uri="{FF2B5EF4-FFF2-40B4-BE49-F238E27FC236}">
                  <a16:creationId xmlns:a16="http://schemas.microsoft.com/office/drawing/2014/main" id="{B698C1D9-C0F8-1792-17D2-1268F677EBBD}"/>
                </a:ext>
              </a:extLst>
            </p:cNvPr>
            <p:cNvSpPr/>
            <p:nvPr/>
          </p:nvSpPr>
          <p:spPr>
            <a:xfrm>
              <a:off x="3025786" y="-297180"/>
              <a:ext cx="1405358" cy="411480"/>
            </a:xfrm>
            <a:prstGeom prst="roundRect">
              <a:avLst/>
            </a:prstGeom>
            <a:solidFill>
              <a:srgbClr val="F8F8F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cs typeface="Arial"/>
              </a:endParaRPr>
            </a:p>
          </p:txBody>
        </p:sp>
      </p:grpSp>
      <p:pic>
        <p:nvPicPr>
          <p:cNvPr id="13" name="Picture 11" descr="A black rectangular frame with a black border&#10;&#10;Description automatically generated">
            <a:extLst>
              <a:ext uri="{FF2B5EF4-FFF2-40B4-BE49-F238E27FC236}">
                <a16:creationId xmlns:a16="http://schemas.microsoft.com/office/drawing/2014/main" id="{7E0CB50A-CC1F-F594-D1D4-863A282A01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935" y="2628731"/>
            <a:ext cx="1568729" cy="3262604"/>
          </a:xfrm>
          <a:prstGeom prst="rect">
            <a:avLst/>
          </a:prstGeom>
        </p:spPr>
      </p:pic>
      <p:sp>
        <p:nvSpPr>
          <p:cNvPr id="2" name="ZoneTexte 3">
            <a:extLst>
              <a:ext uri="{FF2B5EF4-FFF2-40B4-BE49-F238E27FC236}">
                <a16:creationId xmlns:a16="http://schemas.microsoft.com/office/drawing/2014/main" id="{21C8516F-E75E-61A1-8E9B-7A73C90EDE82}"/>
              </a:ext>
            </a:extLst>
          </p:cNvPr>
          <p:cNvSpPr txBox="1"/>
          <p:nvPr/>
        </p:nvSpPr>
        <p:spPr>
          <a:xfrm>
            <a:off x="596175" y="1293397"/>
            <a:ext cx="419654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b="0">
                <a:latin typeface="Montserrat SemiBold" pitchFamily="2" charset="77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1200" dirty="0">
                <a:solidFill>
                  <a:srgbClr val="BDF300"/>
                </a:solidFill>
                <a:latin typeface="Montserrat" pitchFamily="2" charset="0"/>
                <a:cs typeface="Arial"/>
              </a:rPr>
              <a:t>Помогает меньше работать</a:t>
            </a:r>
            <a:endParaRPr kumimoji="0" lang="ru-RU" u="none" strike="noStrike" kern="1200" cap="none" spc="0" normalizeH="0" baseline="0" noProof="0" dirty="0">
              <a:ln>
                <a:noFill/>
              </a:ln>
              <a:solidFill>
                <a:srgbClr val="BDF300"/>
              </a:solidFill>
              <a:effectLst/>
              <a:uLnTx/>
              <a:uFillTx/>
              <a:latin typeface="Montserrat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576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7">
            <a:extLst>
              <a:ext uri="{FF2B5EF4-FFF2-40B4-BE49-F238E27FC236}">
                <a16:creationId xmlns:a16="http://schemas.microsoft.com/office/drawing/2014/main" id="{DAB068C1-CCD0-FD12-CB59-3CBDF82D045D}"/>
              </a:ext>
            </a:extLst>
          </p:cNvPr>
          <p:cNvSpPr/>
          <p:nvPr/>
        </p:nvSpPr>
        <p:spPr>
          <a:xfrm>
            <a:off x="584992" y="5121852"/>
            <a:ext cx="3297513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39994" defTabSz="914377" fontAlgn="ctr"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fr-FR" sz="1867" dirty="0">
                <a:solidFill>
                  <a:prstClr val="white"/>
                </a:solidFill>
                <a:latin typeface="Montserrat" pitchFamily="2" charset="0"/>
                <a:cs typeface="Arial"/>
              </a:rPr>
              <a:t>HR</a:t>
            </a:r>
            <a:r>
              <a:rPr lang="ru-RU" sz="1867" dirty="0">
                <a:solidFill>
                  <a:prstClr val="white"/>
                </a:solidFill>
                <a:latin typeface="Montserrat" pitchFamily="2" charset="0"/>
                <a:cs typeface="Arial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DF946F-5593-E933-D9EC-ADF3F1600A58}"/>
              </a:ext>
            </a:extLst>
          </p:cNvPr>
          <p:cNvSpPr txBox="1"/>
          <p:nvPr/>
        </p:nvSpPr>
        <p:spPr>
          <a:xfrm>
            <a:off x="584989" y="1994995"/>
            <a:ext cx="2948747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39994" defTabSz="914377" fontAlgn="ctr"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867" dirty="0">
                <a:solidFill>
                  <a:prstClr val="white"/>
                </a:solidFill>
                <a:latin typeface="Montserrat" pitchFamily="2" charset="0"/>
                <a:cs typeface="Arial"/>
              </a:rPr>
              <a:t>Лента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72EA6F-91CA-1D5C-A1A9-BA56D45B91DF}"/>
              </a:ext>
            </a:extLst>
          </p:cNvPr>
          <p:cNvSpPr txBox="1"/>
          <p:nvPr/>
        </p:nvSpPr>
        <p:spPr>
          <a:xfrm>
            <a:off x="584991" y="2441689"/>
            <a:ext cx="3302764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39994" defTabSz="914377" fontAlgn="ctr"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867" dirty="0">
                <a:solidFill>
                  <a:prstClr val="white"/>
                </a:solidFill>
                <a:latin typeface="Montserrat" pitchFamily="2" charset="0"/>
                <a:cs typeface="Arial"/>
              </a:rPr>
              <a:t>Соцсеть компании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4907F8-5FCB-99DD-32C0-F4A6F29A2A91}"/>
              </a:ext>
            </a:extLst>
          </p:cNvPr>
          <p:cNvSpPr txBox="1"/>
          <p:nvPr/>
        </p:nvSpPr>
        <p:spPr>
          <a:xfrm>
            <a:off x="584991" y="2888383"/>
            <a:ext cx="2508651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39994" defTabSz="914377" fontAlgn="ctr"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867" dirty="0">
                <a:solidFill>
                  <a:prstClr val="white"/>
                </a:solidFill>
                <a:latin typeface="Montserrat" pitchFamily="2" charset="0"/>
                <a:cs typeface="Arial"/>
              </a:rPr>
              <a:t>Календари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771715-7FA7-CB9F-7E0B-C04AA7D3545D}"/>
              </a:ext>
            </a:extLst>
          </p:cNvPr>
          <p:cNvSpPr txBox="1"/>
          <p:nvPr/>
        </p:nvSpPr>
        <p:spPr>
          <a:xfrm>
            <a:off x="584989" y="3335077"/>
            <a:ext cx="3082955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39994" defTabSz="914377" fontAlgn="ctr"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867" dirty="0">
                <a:solidFill>
                  <a:prstClr val="white"/>
                </a:solidFill>
                <a:latin typeface="Montserrat" pitchFamily="2" charset="0"/>
                <a:cs typeface="Arial"/>
              </a:rPr>
              <a:t>Документы онлайн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251C57-7A4E-F195-3243-52E1F452224E}"/>
              </a:ext>
            </a:extLst>
          </p:cNvPr>
          <p:cNvSpPr txBox="1"/>
          <p:nvPr/>
        </p:nvSpPr>
        <p:spPr>
          <a:xfrm>
            <a:off x="584990" y="3790396"/>
            <a:ext cx="2360535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39994" defTabSz="914377" fontAlgn="ctr"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867" dirty="0">
                <a:solidFill>
                  <a:prstClr val="white"/>
                </a:solidFill>
                <a:latin typeface="Montserrat" pitchFamily="2" charset="0"/>
                <a:cs typeface="Arial"/>
              </a:rPr>
              <a:t>Диск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521DC1-01A7-BF2F-18A6-8C26C3B570DE}"/>
              </a:ext>
            </a:extLst>
          </p:cNvPr>
          <p:cNvSpPr txBox="1"/>
          <p:nvPr/>
        </p:nvSpPr>
        <p:spPr>
          <a:xfrm>
            <a:off x="584991" y="4228464"/>
            <a:ext cx="3150884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39994" defTabSz="914377" fontAlgn="ctr"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867" dirty="0">
                <a:solidFill>
                  <a:prstClr val="white"/>
                </a:solidFill>
                <a:latin typeface="Montserrat" pitchFamily="2" charset="0"/>
                <a:cs typeface="Arial"/>
              </a:rPr>
              <a:t>Почта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6AB964-1290-5F26-E6F4-F3AF660EE21E}"/>
              </a:ext>
            </a:extLst>
          </p:cNvPr>
          <p:cNvSpPr txBox="1"/>
          <p:nvPr/>
        </p:nvSpPr>
        <p:spPr>
          <a:xfrm>
            <a:off x="584991" y="4675159"/>
            <a:ext cx="3182103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39994" defTabSz="914377" fontAlgn="ctr"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867" dirty="0">
                <a:solidFill>
                  <a:prstClr val="white"/>
                </a:solidFill>
                <a:latin typeface="Montserrat" pitchFamily="2" charset="0"/>
                <a:cs typeface="Arial"/>
              </a:rPr>
              <a:t>Группы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9B1F697-7661-A4D7-465C-CCB791B8998C}"/>
              </a:ext>
            </a:extLst>
          </p:cNvPr>
          <p:cNvGrpSpPr/>
          <p:nvPr/>
        </p:nvGrpSpPr>
        <p:grpSpPr>
          <a:xfrm>
            <a:off x="719403" y="709325"/>
            <a:ext cx="2816395" cy="511431"/>
            <a:chOff x="515555" y="759135"/>
            <a:chExt cx="2112296" cy="383573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A4C7F71A-FE14-7C4F-C0BE-2D15C3EC9A88}"/>
                </a:ext>
              </a:extLst>
            </p:cNvPr>
            <p:cNvSpPr/>
            <p:nvPr/>
          </p:nvSpPr>
          <p:spPr>
            <a:xfrm>
              <a:off x="525812" y="759135"/>
              <a:ext cx="2091782" cy="383573"/>
            </a:xfrm>
            <a:prstGeom prst="roundRect">
              <a:avLst>
                <a:gd name="adj" fmla="val 50000"/>
              </a:avLst>
            </a:prstGeom>
            <a:solidFill>
              <a:srgbClr val="BDF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ru-RU" dirty="0">
                <a:solidFill>
                  <a:prstClr val="white"/>
                </a:solidFill>
                <a:latin typeface="Montserrat" pitchFamily="2" charset="0"/>
                <a:cs typeface="Arial"/>
              </a:endParaRPr>
            </a:p>
          </p:txBody>
        </p:sp>
        <p:sp>
          <p:nvSpPr>
            <p:cNvPr id="4" name="ZoneTexte 51">
              <a:extLst>
                <a:ext uri="{FF2B5EF4-FFF2-40B4-BE49-F238E27FC236}">
                  <a16:creationId xmlns:a16="http://schemas.microsoft.com/office/drawing/2014/main" id="{1CC0DEB9-06A3-5FD0-6772-288B951A284F}"/>
                </a:ext>
              </a:extLst>
            </p:cNvPr>
            <p:cNvSpPr txBox="1"/>
            <p:nvPr/>
          </p:nvSpPr>
          <p:spPr>
            <a:xfrm>
              <a:off x="515555" y="808550"/>
              <a:ext cx="2112296" cy="28474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914377">
                <a:defRPr/>
              </a:pPr>
              <a:r>
                <a:rPr lang="fr-FR" sz="1867" dirty="0">
                  <a:latin typeface="Montserrat Medium" pitchFamily="2" charset="0"/>
                  <a:cs typeface="Arial"/>
                </a:rPr>
                <a:t>Совместная работа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3102571-5563-DC91-E18E-EEA4A18FD1F5}"/>
              </a:ext>
            </a:extLst>
          </p:cNvPr>
          <p:cNvGrpSpPr/>
          <p:nvPr/>
        </p:nvGrpSpPr>
        <p:grpSpPr>
          <a:xfrm>
            <a:off x="9097698" y="709325"/>
            <a:ext cx="2374900" cy="511431"/>
            <a:chOff x="6786214" y="759135"/>
            <a:chExt cx="1781175" cy="383573"/>
          </a:xfrm>
        </p:grpSpPr>
        <p:sp>
          <p:nvSpPr>
            <p:cNvPr id="37" name="ZoneTexte 48">
              <a:extLst>
                <a:ext uri="{FF2B5EF4-FFF2-40B4-BE49-F238E27FC236}">
                  <a16:creationId xmlns:a16="http://schemas.microsoft.com/office/drawing/2014/main" id="{B4595DE3-F9EE-274C-599E-01B30F7AABF9}"/>
                </a:ext>
              </a:extLst>
            </p:cNvPr>
            <p:cNvSpPr txBox="1"/>
            <p:nvPr/>
          </p:nvSpPr>
          <p:spPr>
            <a:xfrm>
              <a:off x="6893174" y="808550"/>
              <a:ext cx="1567258" cy="28474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914377">
                <a:defRPr/>
              </a:pPr>
              <a:r>
                <a:rPr lang="ru-RU" sz="1867" dirty="0">
                  <a:solidFill>
                    <a:schemeClr val="bg1"/>
                  </a:solidFill>
                  <a:latin typeface="Montserrat Medium" pitchFamily="2" charset="0"/>
                  <a:cs typeface="Arial"/>
                </a:rPr>
                <a:t>Роботизация</a:t>
              </a:r>
              <a:endParaRPr lang="fr-FR" sz="1867" dirty="0">
                <a:solidFill>
                  <a:schemeClr val="bg1"/>
                </a:solidFill>
                <a:latin typeface="Montserrat Medium" pitchFamily="2" charset="0"/>
                <a:cs typeface="Arial"/>
              </a:endParaRPr>
            </a:p>
          </p:txBody>
        </p:sp>
        <p:sp>
          <p:nvSpPr>
            <p:cNvPr id="63" name="Прямоугольник: скругленные углы 35">
              <a:extLst>
                <a:ext uri="{FF2B5EF4-FFF2-40B4-BE49-F238E27FC236}">
                  <a16:creationId xmlns:a16="http://schemas.microsoft.com/office/drawing/2014/main" id="{147C27CD-6B9F-8BF6-B66C-1A68D055B1BE}"/>
                </a:ext>
              </a:extLst>
            </p:cNvPr>
            <p:cNvSpPr/>
            <p:nvPr/>
          </p:nvSpPr>
          <p:spPr>
            <a:xfrm>
              <a:off x="6786214" y="759135"/>
              <a:ext cx="1781175" cy="383573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ru-RU" dirty="0">
                <a:solidFill>
                  <a:prstClr val="white"/>
                </a:solidFill>
                <a:latin typeface="Montserrat" pitchFamily="2" charset="0"/>
                <a:cs typeface="Arial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167FDFFA-D026-9DDA-4253-984ADECC9BFD}"/>
              </a:ext>
            </a:extLst>
          </p:cNvPr>
          <p:cNvGrpSpPr/>
          <p:nvPr/>
        </p:nvGrpSpPr>
        <p:grpSpPr>
          <a:xfrm>
            <a:off x="7829652" y="709325"/>
            <a:ext cx="1083072" cy="511431"/>
            <a:chOff x="5587205" y="759135"/>
            <a:chExt cx="812304" cy="383573"/>
          </a:xfrm>
        </p:grpSpPr>
        <p:sp>
          <p:nvSpPr>
            <p:cNvPr id="40" name="ZoneTexte 52">
              <a:extLst>
                <a:ext uri="{FF2B5EF4-FFF2-40B4-BE49-F238E27FC236}">
                  <a16:creationId xmlns:a16="http://schemas.microsoft.com/office/drawing/2014/main" id="{E1C24AA1-7D7B-BB1B-C2EC-5494669E8A39}"/>
                </a:ext>
              </a:extLst>
            </p:cNvPr>
            <p:cNvSpPr txBox="1"/>
            <p:nvPr/>
          </p:nvSpPr>
          <p:spPr>
            <a:xfrm>
              <a:off x="5686523" y="808550"/>
              <a:ext cx="613670" cy="28474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914377">
                <a:defRPr/>
              </a:pPr>
              <a:r>
                <a:rPr lang="fr-FR" sz="1867" dirty="0">
                  <a:solidFill>
                    <a:schemeClr val="bg1"/>
                  </a:solidFill>
                  <a:latin typeface="Montserrat Medium" pitchFamily="2" charset="0"/>
                  <a:cs typeface="Arial"/>
                </a:rPr>
                <a:t>CRM</a:t>
              </a:r>
            </a:p>
          </p:txBody>
        </p:sp>
        <p:sp>
          <p:nvSpPr>
            <p:cNvPr id="64" name="Прямоугольник: скругленные углы 35">
              <a:extLst>
                <a:ext uri="{FF2B5EF4-FFF2-40B4-BE49-F238E27FC236}">
                  <a16:creationId xmlns:a16="http://schemas.microsoft.com/office/drawing/2014/main" id="{74FE5095-F393-BA2C-3F6C-5448210D3405}"/>
                </a:ext>
              </a:extLst>
            </p:cNvPr>
            <p:cNvSpPr/>
            <p:nvPr/>
          </p:nvSpPr>
          <p:spPr>
            <a:xfrm>
              <a:off x="5587205" y="759135"/>
              <a:ext cx="812304" cy="383573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ru-RU" dirty="0">
                <a:solidFill>
                  <a:prstClr val="white"/>
                </a:solidFill>
                <a:latin typeface="Montserrat" pitchFamily="2" charset="0"/>
                <a:cs typeface="Arial"/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ABD229A-49F7-9585-6050-FA36F5AC11C6}"/>
              </a:ext>
            </a:extLst>
          </p:cNvPr>
          <p:cNvGrpSpPr/>
          <p:nvPr/>
        </p:nvGrpSpPr>
        <p:grpSpPr>
          <a:xfrm>
            <a:off x="6220842" y="709325"/>
            <a:ext cx="1423836" cy="511431"/>
            <a:chOff x="4463236" y="759135"/>
            <a:chExt cx="1067877" cy="383573"/>
          </a:xfrm>
        </p:grpSpPr>
        <p:sp>
          <p:nvSpPr>
            <p:cNvPr id="22" name="ZoneTexte 50">
              <a:extLst>
                <a:ext uri="{FF2B5EF4-FFF2-40B4-BE49-F238E27FC236}">
                  <a16:creationId xmlns:a16="http://schemas.microsoft.com/office/drawing/2014/main" id="{BC9CCC23-8BEA-F671-E913-3F5A1928069E}"/>
                </a:ext>
              </a:extLst>
            </p:cNvPr>
            <p:cNvSpPr txBox="1"/>
            <p:nvPr/>
          </p:nvSpPr>
          <p:spPr>
            <a:xfrm>
              <a:off x="4564845" y="808550"/>
              <a:ext cx="871252" cy="28474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914377">
                <a:defRPr/>
              </a:pPr>
              <a:r>
                <a:rPr lang="fr-FR" sz="1867" dirty="0" err="1">
                  <a:solidFill>
                    <a:schemeClr val="bg1"/>
                  </a:solidFill>
                  <a:latin typeface="Montserrat Medium" pitchFamily="2" charset="0"/>
                  <a:cs typeface="Arial"/>
                </a:rPr>
                <a:t>Задачи</a:t>
              </a:r>
              <a:endParaRPr lang="fr-FR" sz="1867" dirty="0">
                <a:solidFill>
                  <a:schemeClr val="bg1"/>
                </a:solidFill>
                <a:latin typeface="Montserrat Medium" pitchFamily="2" charset="0"/>
                <a:cs typeface="Arial"/>
              </a:endParaRPr>
            </a:p>
          </p:txBody>
        </p:sp>
        <p:sp>
          <p:nvSpPr>
            <p:cNvPr id="65" name="Прямоугольник: скругленные углы 35">
              <a:extLst>
                <a:ext uri="{FF2B5EF4-FFF2-40B4-BE49-F238E27FC236}">
                  <a16:creationId xmlns:a16="http://schemas.microsoft.com/office/drawing/2014/main" id="{17204DEF-19B2-45C1-35DC-50ED022108C6}"/>
                </a:ext>
              </a:extLst>
            </p:cNvPr>
            <p:cNvSpPr/>
            <p:nvPr/>
          </p:nvSpPr>
          <p:spPr>
            <a:xfrm>
              <a:off x="4463236" y="759135"/>
              <a:ext cx="1067877" cy="383573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ru-RU" dirty="0">
                <a:solidFill>
                  <a:prstClr val="white"/>
                </a:solidFill>
                <a:latin typeface="Montserrat" pitchFamily="2" charset="0"/>
                <a:cs typeface="Arial"/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3ABF9AA-BFC7-3860-E2AA-B378C9D1656F}"/>
              </a:ext>
            </a:extLst>
          </p:cNvPr>
          <p:cNvGrpSpPr/>
          <p:nvPr/>
        </p:nvGrpSpPr>
        <p:grpSpPr>
          <a:xfrm>
            <a:off x="3720773" y="709325"/>
            <a:ext cx="2315095" cy="511431"/>
            <a:chOff x="2677417" y="759135"/>
            <a:chExt cx="1736321" cy="383573"/>
          </a:xfrm>
        </p:grpSpPr>
        <p:sp>
          <p:nvSpPr>
            <p:cNvPr id="38" name="ZoneTexte 49">
              <a:extLst>
                <a:ext uri="{FF2B5EF4-FFF2-40B4-BE49-F238E27FC236}">
                  <a16:creationId xmlns:a16="http://schemas.microsoft.com/office/drawing/2014/main" id="{59CBEE62-035F-BFC5-6770-3F34329B273E}"/>
                </a:ext>
              </a:extLst>
            </p:cNvPr>
            <p:cNvSpPr txBox="1"/>
            <p:nvPr/>
          </p:nvSpPr>
          <p:spPr>
            <a:xfrm>
              <a:off x="2835882" y="808550"/>
              <a:ext cx="1419390" cy="28474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914377">
                <a:defRPr/>
              </a:pPr>
              <a:r>
                <a:rPr lang="ru-RU" sz="1867" dirty="0">
                  <a:solidFill>
                    <a:schemeClr val="bg1"/>
                  </a:solidFill>
                  <a:latin typeface="Montserrat Medium" pitchFamily="2" charset="0"/>
                  <a:cs typeface="Arial"/>
                </a:rPr>
                <a:t>Мессенджер</a:t>
              </a:r>
              <a:endParaRPr lang="fr-FR" sz="1867" dirty="0">
                <a:solidFill>
                  <a:schemeClr val="bg1"/>
                </a:solidFill>
                <a:latin typeface="Montserrat Medium" pitchFamily="2" charset="0"/>
                <a:cs typeface="Arial"/>
              </a:endParaRPr>
            </a:p>
          </p:txBody>
        </p:sp>
        <p:sp>
          <p:nvSpPr>
            <p:cNvPr id="66" name="Прямоугольник: скругленные углы 35">
              <a:extLst>
                <a:ext uri="{FF2B5EF4-FFF2-40B4-BE49-F238E27FC236}">
                  <a16:creationId xmlns:a16="http://schemas.microsoft.com/office/drawing/2014/main" id="{EE323E56-D380-8379-41C0-40AE31406B44}"/>
                </a:ext>
              </a:extLst>
            </p:cNvPr>
            <p:cNvSpPr/>
            <p:nvPr/>
          </p:nvSpPr>
          <p:spPr>
            <a:xfrm>
              <a:off x="2677417" y="759135"/>
              <a:ext cx="1736321" cy="383573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ru-RU" dirty="0">
                <a:solidFill>
                  <a:prstClr val="white"/>
                </a:solidFill>
                <a:latin typeface="Montserrat" pitchFamily="2" charset="0"/>
                <a:cs typeface="Arial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47F637F-4EF8-42D3-8E87-4E6682B97C98}"/>
              </a:ext>
            </a:extLst>
          </p:cNvPr>
          <p:cNvGrpSpPr/>
          <p:nvPr/>
        </p:nvGrpSpPr>
        <p:grpSpPr>
          <a:xfrm>
            <a:off x="5327915" y="1989955"/>
            <a:ext cx="6459399" cy="3901380"/>
            <a:chOff x="3573505" y="1492466"/>
            <a:chExt cx="4844549" cy="2926035"/>
          </a:xfrm>
        </p:grpSpPr>
        <p:pic>
          <p:nvPicPr>
            <p:cNvPr id="18" name="Picture 17" descr="A black screen with a black background&#10;&#10;Description automatically generated">
              <a:extLst>
                <a:ext uri="{FF2B5EF4-FFF2-40B4-BE49-F238E27FC236}">
                  <a16:creationId xmlns:a16="http://schemas.microsoft.com/office/drawing/2014/main" id="{512B6E15-E7A4-6C05-270F-928D0C7BA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74273" y="1492466"/>
              <a:ext cx="4843781" cy="2649006"/>
            </a:xfrm>
            <a:prstGeom prst="rect">
              <a:avLst/>
            </a:prstGeom>
          </p:spPr>
        </p:pic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E3B194E9-E06B-74BE-CF06-28F477B8B366}"/>
                </a:ext>
              </a:extLst>
            </p:cNvPr>
            <p:cNvSpPr/>
            <p:nvPr/>
          </p:nvSpPr>
          <p:spPr>
            <a:xfrm>
              <a:off x="3950486" y="1544359"/>
              <a:ext cx="4095885" cy="2383808"/>
            </a:xfrm>
            <a:prstGeom prst="roundRect">
              <a:avLst>
                <a:gd name="adj" fmla="val 5070"/>
              </a:avLst>
            </a:prstGeom>
            <a:solidFill>
              <a:srgbClr val="1A191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>
                <a:latin typeface="Montserrat" pitchFamily="2" charset="0"/>
              </a:endParaRPr>
            </a:p>
          </p:txBody>
        </p:sp>
        <p:pic>
          <p:nvPicPr>
            <p:cNvPr id="19" name="Picture 18" descr="A purple square with white text and a circle with a star&#10;&#10;Description automatically generated">
              <a:extLst>
                <a:ext uri="{FF2B5EF4-FFF2-40B4-BE49-F238E27FC236}">
                  <a16:creationId xmlns:a16="http://schemas.microsoft.com/office/drawing/2014/main" id="{B8B167CB-6451-8854-C2F9-349412078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73505" y="2149607"/>
              <a:ext cx="439856" cy="553748"/>
            </a:xfrm>
            <a:prstGeom prst="rect">
              <a:avLst/>
            </a:prstGeom>
            <a:effectLst>
              <a:outerShdw blurRad="345139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Image 5">
              <a:extLst>
                <a:ext uri="{FF2B5EF4-FFF2-40B4-BE49-F238E27FC236}">
                  <a16:creationId xmlns:a16="http://schemas.microsoft.com/office/drawing/2014/main" id="{AA60A930-9876-F9D9-3DAD-588C49869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2055" y="1646342"/>
              <a:ext cx="3835678" cy="2180279"/>
            </a:xfrm>
            <a:prstGeom prst="roundRect">
              <a:avLst>
                <a:gd name="adj" fmla="val 1885"/>
              </a:avLst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3E8579E-85CA-3870-923C-0259A82F4827}"/>
                </a:ext>
              </a:extLst>
            </p:cNvPr>
            <p:cNvGrpSpPr/>
            <p:nvPr/>
          </p:nvGrpSpPr>
          <p:grpSpPr>
            <a:xfrm>
              <a:off x="7031280" y="1971548"/>
              <a:ext cx="1176547" cy="2446953"/>
              <a:chOff x="9375039" y="2628731"/>
              <a:chExt cx="1568729" cy="3262604"/>
            </a:xfrm>
          </p:grpSpPr>
          <p:pic>
            <p:nvPicPr>
              <p:cNvPr id="25" name="Image 42" descr="Une image contenant texte, capture d’écran, logiciel, Site web&#10;&#10;Description générée automatiquement">
                <a:extLst>
                  <a:ext uri="{FF2B5EF4-FFF2-40B4-BE49-F238E27FC236}">
                    <a16:creationId xmlns:a16="http://schemas.microsoft.com/office/drawing/2014/main" id="{B23D86E8-D098-D664-9F4A-CD6674FDDE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31398" y="2688532"/>
                <a:ext cx="1456013" cy="3150160"/>
              </a:xfrm>
              <a:prstGeom prst="roundRect">
                <a:avLst>
                  <a:gd name="adj" fmla="val 13053"/>
                </a:avLst>
              </a:prstGeom>
            </p:spPr>
          </p:pic>
          <p:pic>
            <p:nvPicPr>
              <p:cNvPr id="26" name="Picture 9" descr="A black rectangular frame with a black border&#10;&#10;Description automatically generated">
                <a:extLst>
                  <a:ext uri="{FF2B5EF4-FFF2-40B4-BE49-F238E27FC236}">
                    <a16:creationId xmlns:a16="http://schemas.microsoft.com/office/drawing/2014/main" id="{42F37441-9BE2-AE7F-8F6C-4A2AEA4EFA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375039" y="2628731"/>
                <a:ext cx="1568729" cy="326260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540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DCF6782-0C5C-EC12-002E-ED8515396B60}"/>
              </a:ext>
            </a:extLst>
          </p:cNvPr>
          <p:cNvSpPr txBox="1"/>
          <p:nvPr/>
        </p:nvSpPr>
        <p:spPr>
          <a:xfrm>
            <a:off x="584989" y="1994995"/>
            <a:ext cx="2948747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39994" defTabSz="914377" fontAlgn="ctr"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867" dirty="0">
                <a:solidFill>
                  <a:prstClr val="white"/>
                </a:solidFill>
                <a:latin typeface="Montserrat" pitchFamily="2" charset="0"/>
                <a:cs typeface="Arial"/>
              </a:rPr>
              <a:t>Чаты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8F5BBB-831A-59DE-F62C-D0EFC76EA9C0}"/>
              </a:ext>
            </a:extLst>
          </p:cNvPr>
          <p:cNvSpPr txBox="1"/>
          <p:nvPr/>
        </p:nvSpPr>
        <p:spPr>
          <a:xfrm>
            <a:off x="584991" y="2441689"/>
            <a:ext cx="2795895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39994" defTabSz="914377" fontAlgn="ctr"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867" dirty="0">
                <a:solidFill>
                  <a:prstClr val="white"/>
                </a:solidFill>
                <a:latin typeface="Montserrat" pitchFamily="2" charset="0"/>
                <a:cs typeface="Arial"/>
              </a:rPr>
              <a:t>Групповые чаты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DAA959-B7DB-E414-00A6-96F6C55C1D93}"/>
              </a:ext>
            </a:extLst>
          </p:cNvPr>
          <p:cNvSpPr txBox="1"/>
          <p:nvPr/>
        </p:nvSpPr>
        <p:spPr>
          <a:xfrm>
            <a:off x="584991" y="2888383"/>
            <a:ext cx="2508651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39994" defTabSz="914377" fontAlgn="ctr"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867" dirty="0">
                <a:solidFill>
                  <a:prstClr val="white"/>
                </a:solidFill>
                <a:latin typeface="Montserrat" pitchFamily="2" charset="0"/>
                <a:cs typeface="Arial"/>
              </a:rPr>
              <a:t>Видеозвонки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F2FD6B-398D-9625-93A3-72CF6D3D5DC2}"/>
              </a:ext>
            </a:extLst>
          </p:cNvPr>
          <p:cNvSpPr txBox="1"/>
          <p:nvPr/>
        </p:nvSpPr>
        <p:spPr>
          <a:xfrm>
            <a:off x="584989" y="3335077"/>
            <a:ext cx="3082955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39994" defTabSz="914377" fontAlgn="ctr"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867" dirty="0">
                <a:solidFill>
                  <a:prstClr val="white"/>
                </a:solidFill>
                <a:latin typeface="Montserrat" pitchFamily="2" charset="0"/>
                <a:cs typeface="Arial"/>
              </a:rPr>
              <a:t>Видеоконференции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209888-63CC-3EE6-6C4F-B52E924709CE}"/>
              </a:ext>
            </a:extLst>
          </p:cNvPr>
          <p:cNvSpPr txBox="1"/>
          <p:nvPr/>
        </p:nvSpPr>
        <p:spPr>
          <a:xfrm>
            <a:off x="584989" y="3790397"/>
            <a:ext cx="2918723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39994" defTabSz="914377" fontAlgn="ctr"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867" dirty="0">
                <a:solidFill>
                  <a:prstClr val="white"/>
                </a:solidFill>
                <a:latin typeface="Montserrat" pitchFamily="2" charset="0"/>
                <a:cs typeface="Arial"/>
              </a:rPr>
              <a:t>Открытые линии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21FB57-43BD-67D1-9662-77156478CFAD}"/>
              </a:ext>
            </a:extLst>
          </p:cNvPr>
          <p:cNvSpPr txBox="1"/>
          <p:nvPr/>
        </p:nvSpPr>
        <p:spPr>
          <a:xfrm>
            <a:off x="584989" y="4228465"/>
            <a:ext cx="3974840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7061" indent="-228594" defTabSz="914377" fontAlgn="ctr"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867" dirty="0">
                <a:solidFill>
                  <a:prstClr val="white"/>
                </a:solidFill>
                <a:latin typeface="Montserrat" pitchFamily="2" charset="0"/>
                <a:cs typeface="Arial"/>
              </a:rPr>
              <a:t>Коммуникационная платформа М1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C63E8B7-290E-5D6E-8E4A-5321076DB5F6}"/>
              </a:ext>
            </a:extLst>
          </p:cNvPr>
          <p:cNvGrpSpPr/>
          <p:nvPr/>
        </p:nvGrpSpPr>
        <p:grpSpPr>
          <a:xfrm>
            <a:off x="5327915" y="1989955"/>
            <a:ext cx="6459399" cy="3901380"/>
            <a:chOff x="3573505" y="1492466"/>
            <a:chExt cx="4844549" cy="2926035"/>
          </a:xfrm>
        </p:grpSpPr>
        <p:pic>
          <p:nvPicPr>
            <p:cNvPr id="31" name="Picture 30" descr="A black screen with a black background&#10;&#10;Description automatically generated">
              <a:extLst>
                <a:ext uri="{FF2B5EF4-FFF2-40B4-BE49-F238E27FC236}">
                  <a16:creationId xmlns:a16="http://schemas.microsoft.com/office/drawing/2014/main" id="{69FF6A52-A2FE-093B-33BE-F335717D6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74273" y="1492466"/>
              <a:ext cx="4843781" cy="2649006"/>
            </a:xfrm>
            <a:prstGeom prst="rect">
              <a:avLst/>
            </a:prstGeom>
          </p:spPr>
        </p:pic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0E8A0E2B-54EF-D008-1810-B88B6D3E5FFB}"/>
                </a:ext>
              </a:extLst>
            </p:cNvPr>
            <p:cNvSpPr/>
            <p:nvPr/>
          </p:nvSpPr>
          <p:spPr>
            <a:xfrm>
              <a:off x="3950486" y="1544359"/>
              <a:ext cx="4095885" cy="2383808"/>
            </a:xfrm>
            <a:prstGeom prst="roundRect">
              <a:avLst>
                <a:gd name="adj" fmla="val 5070"/>
              </a:avLst>
            </a:prstGeom>
            <a:solidFill>
              <a:srgbClr val="1A191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>
                <a:latin typeface="Montserrat" pitchFamily="2" charset="0"/>
              </a:endParaRPr>
            </a:p>
          </p:txBody>
        </p:sp>
        <p:pic>
          <p:nvPicPr>
            <p:cNvPr id="30" name="Image 7" descr="Une image contenant flou, Caractère coloré, bleu, Bleu électrique&#10;&#10;Description générée automatiquement">
              <a:extLst>
                <a:ext uri="{FF2B5EF4-FFF2-40B4-BE49-F238E27FC236}">
                  <a16:creationId xmlns:a16="http://schemas.microsoft.com/office/drawing/2014/main" id="{5A243B3A-E6CB-7F71-E17F-2037EEF79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2056" y="1644803"/>
              <a:ext cx="3904664" cy="2196374"/>
            </a:xfrm>
            <a:prstGeom prst="roundRect">
              <a:avLst>
                <a:gd name="adj" fmla="val 2047"/>
              </a:avLst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1D94D19-84F4-083A-E902-3B253E7D452A}"/>
                </a:ext>
              </a:extLst>
            </p:cNvPr>
            <p:cNvSpPr/>
            <p:nvPr/>
          </p:nvSpPr>
          <p:spPr>
            <a:xfrm>
              <a:off x="4044088" y="1635646"/>
              <a:ext cx="3912632" cy="2255029"/>
            </a:xfrm>
            <a:prstGeom prst="rect">
              <a:avLst/>
            </a:prstGeom>
            <a:solidFill>
              <a:srgbClr val="1A1917">
                <a:alpha val="53231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endParaRPr lang="en-RU" kern="0">
                <a:solidFill>
                  <a:prstClr val="white"/>
                </a:solidFill>
                <a:latin typeface="Montserrat" pitchFamily="2" charset="0"/>
                <a:cs typeface="Arial"/>
              </a:endParaRPr>
            </a:p>
          </p:txBody>
        </p:sp>
        <p:pic>
          <p:nvPicPr>
            <p:cNvPr id="33" name="Image 6" descr="Une image contenant Visage humain, capture d’écran, texte, multimédia&#10;&#10;Description générée automatiquement">
              <a:extLst>
                <a:ext uri="{FF2B5EF4-FFF2-40B4-BE49-F238E27FC236}">
                  <a16:creationId xmlns:a16="http://schemas.microsoft.com/office/drawing/2014/main" id="{B612108C-0D50-42DA-1892-D3886885C6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92788" y="1824037"/>
              <a:ext cx="3178536" cy="1907122"/>
            </a:xfrm>
            <a:prstGeom prst="rect">
              <a:avLst/>
            </a:prstGeom>
          </p:spPr>
        </p:pic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EFFD0FF-9C87-A6FE-59FE-3354F335CD42}"/>
                </a:ext>
              </a:extLst>
            </p:cNvPr>
            <p:cNvGrpSpPr/>
            <p:nvPr/>
          </p:nvGrpSpPr>
          <p:grpSpPr>
            <a:xfrm>
              <a:off x="7019703" y="1971548"/>
              <a:ext cx="1176547" cy="2446953"/>
              <a:chOff x="9359604" y="2628731"/>
              <a:chExt cx="1568729" cy="3262604"/>
            </a:xfrm>
          </p:grpSpPr>
          <p:pic>
            <p:nvPicPr>
              <p:cNvPr id="35" name="Image 14" descr="Une image contenant meubles, capture d’écran, chaise, texte&#10;&#10;Description générée automatiquement">
                <a:extLst>
                  <a:ext uri="{FF2B5EF4-FFF2-40B4-BE49-F238E27FC236}">
                    <a16:creationId xmlns:a16="http://schemas.microsoft.com/office/drawing/2014/main" id="{21B2157D-224F-19F7-C753-B8E210C1DD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15220" y="2690932"/>
                <a:ext cx="1456980" cy="3152252"/>
              </a:xfrm>
              <a:prstGeom prst="roundRect">
                <a:avLst>
                  <a:gd name="adj" fmla="val 12775"/>
                </a:avLst>
              </a:prstGeom>
            </p:spPr>
          </p:pic>
          <p:pic>
            <p:nvPicPr>
              <p:cNvPr id="36" name="Picture 35" descr="A black rectangular frame with a black border&#10;&#10;Description automatically generated">
                <a:extLst>
                  <a:ext uri="{FF2B5EF4-FFF2-40B4-BE49-F238E27FC236}">
                    <a16:creationId xmlns:a16="http://schemas.microsoft.com/office/drawing/2014/main" id="{0179CE08-5FC3-2105-353C-CFF85A1F3E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359604" y="2628731"/>
                <a:ext cx="1568729" cy="3262604"/>
              </a:xfrm>
              <a:prstGeom prst="rect">
                <a:avLst/>
              </a:prstGeom>
            </p:spPr>
          </p:pic>
        </p:grpSp>
        <p:pic>
          <p:nvPicPr>
            <p:cNvPr id="39" name="Picture 38" descr="A purple square with white text and a circle with a star&#10;&#10;Description automatically generated">
              <a:extLst>
                <a:ext uri="{FF2B5EF4-FFF2-40B4-BE49-F238E27FC236}">
                  <a16:creationId xmlns:a16="http://schemas.microsoft.com/office/drawing/2014/main" id="{A769BF19-A1A0-D70D-A8D2-A253CA1EF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73505" y="2149607"/>
              <a:ext cx="439856" cy="553748"/>
            </a:xfrm>
            <a:prstGeom prst="rect">
              <a:avLst/>
            </a:prstGeom>
            <a:effectLst>
              <a:outerShdw blurRad="345139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5765B163-BD81-91EF-CF6A-5382244A040A}"/>
              </a:ext>
            </a:extLst>
          </p:cNvPr>
          <p:cNvGrpSpPr/>
          <p:nvPr/>
        </p:nvGrpSpPr>
        <p:grpSpPr>
          <a:xfrm>
            <a:off x="719403" y="709325"/>
            <a:ext cx="2816395" cy="511431"/>
            <a:chOff x="515555" y="759135"/>
            <a:chExt cx="2112296" cy="383573"/>
          </a:xfrm>
        </p:grpSpPr>
        <p:sp>
          <p:nvSpPr>
            <p:cNvPr id="49" name="Прямоугольник: скругленные углы 35">
              <a:extLst>
                <a:ext uri="{FF2B5EF4-FFF2-40B4-BE49-F238E27FC236}">
                  <a16:creationId xmlns:a16="http://schemas.microsoft.com/office/drawing/2014/main" id="{4CEB0E48-2F3A-74C3-CDD0-9EC1F23A2E68}"/>
                </a:ext>
              </a:extLst>
            </p:cNvPr>
            <p:cNvSpPr/>
            <p:nvPr/>
          </p:nvSpPr>
          <p:spPr>
            <a:xfrm>
              <a:off x="525812" y="759135"/>
              <a:ext cx="2091782" cy="383573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ru-RU" dirty="0">
                <a:solidFill>
                  <a:prstClr val="white"/>
                </a:solidFill>
                <a:latin typeface="Montserrat" pitchFamily="2" charset="0"/>
                <a:cs typeface="Arial"/>
              </a:endParaRPr>
            </a:p>
          </p:txBody>
        </p:sp>
        <p:sp>
          <p:nvSpPr>
            <p:cNvPr id="50" name="ZoneTexte 51">
              <a:extLst>
                <a:ext uri="{FF2B5EF4-FFF2-40B4-BE49-F238E27FC236}">
                  <a16:creationId xmlns:a16="http://schemas.microsoft.com/office/drawing/2014/main" id="{E688820A-E92F-5787-0FB6-DDEAF4C1AB79}"/>
                </a:ext>
              </a:extLst>
            </p:cNvPr>
            <p:cNvSpPr txBox="1"/>
            <p:nvPr/>
          </p:nvSpPr>
          <p:spPr>
            <a:xfrm>
              <a:off x="515555" y="808550"/>
              <a:ext cx="2112296" cy="28474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914377">
                <a:defRPr/>
              </a:pPr>
              <a:r>
                <a:rPr lang="fr-FR" sz="1867" dirty="0">
                  <a:solidFill>
                    <a:schemeClr val="bg1"/>
                  </a:solidFill>
                  <a:latin typeface="Montserrat Medium" pitchFamily="2" charset="0"/>
                  <a:cs typeface="Arial"/>
                </a:rPr>
                <a:t>Совместная работа</a:t>
              </a: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CE7C6632-3D7E-91C3-D682-5F5C9BE5C8E0}"/>
              </a:ext>
            </a:extLst>
          </p:cNvPr>
          <p:cNvGrpSpPr/>
          <p:nvPr/>
        </p:nvGrpSpPr>
        <p:grpSpPr>
          <a:xfrm>
            <a:off x="9097698" y="709325"/>
            <a:ext cx="2374900" cy="511431"/>
            <a:chOff x="6786214" y="759135"/>
            <a:chExt cx="1781175" cy="383573"/>
          </a:xfrm>
        </p:grpSpPr>
        <p:sp>
          <p:nvSpPr>
            <p:cNvPr id="52" name="ZoneTexte 48">
              <a:extLst>
                <a:ext uri="{FF2B5EF4-FFF2-40B4-BE49-F238E27FC236}">
                  <a16:creationId xmlns:a16="http://schemas.microsoft.com/office/drawing/2014/main" id="{FDB30038-7E46-A5AB-DE68-290EBF038508}"/>
                </a:ext>
              </a:extLst>
            </p:cNvPr>
            <p:cNvSpPr txBox="1"/>
            <p:nvPr/>
          </p:nvSpPr>
          <p:spPr>
            <a:xfrm>
              <a:off x="6893174" y="808550"/>
              <a:ext cx="1567258" cy="28474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914377">
                <a:defRPr/>
              </a:pPr>
              <a:r>
                <a:rPr lang="ru-RU" sz="1867" dirty="0">
                  <a:solidFill>
                    <a:schemeClr val="bg1"/>
                  </a:solidFill>
                  <a:latin typeface="Montserrat Medium" pitchFamily="2" charset="0"/>
                  <a:cs typeface="Arial"/>
                </a:rPr>
                <a:t>Роботизация</a:t>
              </a:r>
              <a:endParaRPr lang="fr-FR" sz="1867" dirty="0">
                <a:solidFill>
                  <a:schemeClr val="bg1"/>
                </a:solidFill>
                <a:latin typeface="Montserrat Medium" pitchFamily="2" charset="0"/>
                <a:cs typeface="Arial"/>
              </a:endParaRPr>
            </a:p>
          </p:txBody>
        </p:sp>
        <p:sp>
          <p:nvSpPr>
            <p:cNvPr id="53" name="Прямоугольник: скругленные углы 35">
              <a:extLst>
                <a:ext uri="{FF2B5EF4-FFF2-40B4-BE49-F238E27FC236}">
                  <a16:creationId xmlns:a16="http://schemas.microsoft.com/office/drawing/2014/main" id="{F677D35D-5283-0C13-9165-127C14B67321}"/>
                </a:ext>
              </a:extLst>
            </p:cNvPr>
            <p:cNvSpPr/>
            <p:nvPr/>
          </p:nvSpPr>
          <p:spPr>
            <a:xfrm>
              <a:off x="6786214" y="759135"/>
              <a:ext cx="1781175" cy="383573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ru-RU" dirty="0">
                <a:solidFill>
                  <a:prstClr val="white"/>
                </a:solidFill>
                <a:latin typeface="Montserrat" pitchFamily="2" charset="0"/>
                <a:cs typeface="Arial"/>
              </a:endParaRP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1CFAC349-5230-AE32-4FFB-867B1803E3C9}"/>
              </a:ext>
            </a:extLst>
          </p:cNvPr>
          <p:cNvGrpSpPr/>
          <p:nvPr/>
        </p:nvGrpSpPr>
        <p:grpSpPr>
          <a:xfrm>
            <a:off x="7829652" y="709325"/>
            <a:ext cx="1083072" cy="511431"/>
            <a:chOff x="5587205" y="759135"/>
            <a:chExt cx="812304" cy="383573"/>
          </a:xfrm>
        </p:grpSpPr>
        <p:sp>
          <p:nvSpPr>
            <p:cNvPr id="55" name="ZoneTexte 52">
              <a:extLst>
                <a:ext uri="{FF2B5EF4-FFF2-40B4-BE49-F238E27FC236}">
                  <a16:creationId xmlns:a16="http://schemas.microsoft.com/office/drawing/2014/main" id="{C314B390-AF48-C03A-0D12-AF244920E273}"/>
                </a:ext>
              </a:extLst>
            </p:cNvPr>
            <p:cNvSpPr txBox="1"/>
            <p:nvPr/>
          </p:nvSpPr>
          <p:spPr>
            <a:xfrm>
              <a:off x="5686523" y="808550"/>
              <a:ext cx="613670" cy="28474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914377">
                <a:defRPr/>
              </a:pPr>
              <a:r>
                <a:rPr lang="fr-FR" sz="1867" dirty="0">
                  <a:solidFill>
                    <a:schemeClr val="bg1"/>
                  </a:solidFill>
                  <a:latin typeface="Montserrat Medium" pitchFamily="2" charset="0"/>
                  <a:cs typeface="Arial"/>
                </a:rPr>
                <a:t>CRM</a:t>
              </a:r>
            </a:p>
          </p:txBody>
        </p:sp>
        <p:sp>
          <p:nvSpPr>
            <p:cNvPr id="56" name="Прямоугольник: скругленные углы 35">
              <a:extLst>
                <a:ext uri="{FF2B5EF4-FFF2-40B4-BE49-F238E27FC236}">
                  <a16:creationId xmlns:a16="http://schemas.microsoft.com/office/drawing/2014/main" id="{9F144071-DE6E-AD4A-C0A5-2B8745E6CB29}"/>
                </a:ext>
              </a:extLst>
            </p:cNvPr>
            <p:cNvSpPr/>
            <p:nvPr/>
          </p:nvSpPr>
          <p:spPr>
            <a:xfrm>
              <a:off x="5587205" y="759135"/>
              <a:ext cx="812304" cy="383573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ru-RU" dirty="0">
                <a:solidFill>
                  <a:prstClr val="white"/>
                </a:solidFill>
                <a:latin typeface="Montserrat" pitchFamily="2" charset="0"/>
                <a:cs typeface="Arial"/>
              </a:endParaRPr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BE18807C-A0F4-0BC2-C9C7-24E55695FEBD}"/>
              </a:ext>
            </a:extLst>
          </p:cNvPr>
          <p:cNvGrpSpPr/>
          <p:nvPr/>
        </p:nvGrpSpPr>
        <p:grpSpPr>
          <a:xfrm>
            <a:off x="6220842" y="709325"/>
            <a:ext cx="1423836" cy="511431"/>
            <a:chOff x="4463236" y="759135"/>
            <a:chExt cx="1067877" cy="383573"/>
          </a:xfrm>
        </p:grpSpPr>
        <p:sp>
          <p:nvSpPr>
            <p:cNvPr id="58" name="ZoneTexte 50">
              <a:extLst>
                <a:ext uri="{FF2B5EF4-FFF2-40B4-BE49-F238E27FC236}">
                  <a16:creationId xmlns:a16="http://schemas.microsoft.com/office/drawing/2014/main" id="{088A8281-7C1E-A687-715F-04D74EDCD6B3}"/>
                </a:ext>
              </a:extLst>
            </p:cNvPr>
            <p:cNvSpPr txBox="1"/>
            <p:nvPr/>
          </p:nvSpPr>
          <p:spPr>
            <a:xfrm>
              <a:off x="4564845" y="808550"/>
              <a:ext cx="871252" cy="28474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914377">
                <a:defRPr/>
              </a:pPr>
              <a:r>
                <a:rPr lang="fr-FR" sz="1867" dirty="0" err="1">
                  <a:solidFill>
                    <a:schemeClr val="bg1"/>
                  </a:solidFill>
                  <a:latin typeface="Montserrat Medium" pitchFamily="2" charset="0"/>
                  <a:cs typeface="Arial"/>
                </a:rPr>
                <a:t>Задачи</a:t>
              </a:r>
              <a:endParaRPr lang="fr-FR" sz="1867" dirty="0">
                <a:solidFill>
                  <a:schemeClr val="bg1"/>
                </a:solidFill>
                <a:latin typeface="Montserrat Medium" pitchFamily="2" charset="0"/>
                <a:cs typeface="Arial"/>
              </a:endParaRPr>
            </a:p>
          </p:txBody>
        </p:sp>
        <p:sp>
          <p:nvSpPr>
            <p:cNvPr id="59" name="Прямоугольник: скругленные углы 35">
              <a:extLst>
                <a:ext uri="{FF2B5EF4-FFF2-40B4-BE49-F238E27FC236}">
                  <a16:creationId xmlns:a16="http://schemas.microsoft.com/office/drawing/2014/main" id="{40F4D54E-108A-CF6C-086C-5D0ADF98C1E9}"/>
                </a:ext>
              </a:extLst>
            </p:cNvPr>
            <p:cNvSpPr/>
            <p:nvPr/>
          </p:nvSpPr>
          <p:spPr>
            <a:xfrm>
              <a:off x="4463236" y="759135"/>
              <a:ext cx="1067877" cy="383573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ru-RU" dirty="0">
                <a:solidFill>
                  <a:prstClr val="white"/>
                </a:solidFill>
                <a:latin typeface="Montserrat" pitchFamily="2" charset="0"/>
                <a:cs typeface="Arial"/>
              </a:endParaRP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9F307DE7-A437-3A47-47BA-7F90507C18A8}"/>
              </a:ext>
            </a:extLst>
          </p:cNvPr>
          <p:cNvGrpSpPr/>
          <p:nvPr/>
        </p:nvGrpSpPr>
        <p:grpSpPr>
          <a:xfrm>
            <a:off x="3720773" y="709325"/>
            <a:ext cx="2315095" cy="511431"/>
            <a:chOff x="2677417" y="759135"/>
            <a:chExt cx="1736321" cy="383573"/>
          </a:xfrm>
        </p:grpSpPr>
        <p:sp>
          <p:nvSpPr>
            <p:cNvPr id="62" name="Прямоугольник: скругленные углы 35">
              <a:extLst>
                <a:ext uri="{FF2B5EF4-FFF2-40B4-BE49-F238E27FC236}">
                  <a16:creationId xmlns:a16="http://schemas.microsoft.com/office/drawing/2014/main" id="{235E6475-8A17-84E7-A9BD-F212F3905BF0}"/>
                </a:ext>
              </a:extLst>
            </p:cNvPr>
            <p:cNvSpPr/>
            <p:nvPr/>
          </p:nvSpPr>
          <p:spPr>
            <a:xfrm>
              <a:off x="2677417" y="759135"/>
              <a:ext cx="1736321" cy="383573"/>
            </a:xfrm>
            <a:prstGeom prst="roundRect">
              <a:avLst>
                <a:gd name="adj" fmla="val 50000"/>
              </a:avLst>
            </a:prstGeom>
            <a:solidFill>
              <a:srgbClr val="BDF3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ru-RU" dirty="0">
                <a:solidFill>
                  <a:prstClr val="white"/>
                </a:solidFill>
                <a:latin typeface="Montserrat" pitchFamily="2" charset="0"/>
                <a:cs typeface="Arial"/>
              </a:endParaRPr>
            </a:p>
          </p:txBody>
        </p:sp>
        <p:sp>
          <p:nvSpPr>
            <p:cNvPr id="61" name="ZoneTexte 49">
              <a:extLst>
                <a:ext uri="{FF2B5EF4-FFF2-40B4-BE49-F238E27FC236}">
                  <a16:creationId xmlns:a16="http://schemas.microsoft.com/office/drawing/2014/main" id="{6B945A45-DA36-8AE4-8AC6-5D711B1FC9CC}"/>
                </a:ext>
              </a:extLst>
            </p:cNvPr>
            <p:cNvSpPr txBox="1"/>
            <p:nvPr/>
          </p:nvSpPr>
          <p:spPr>
            <a:xfrm>
              <a:off x="2835882" y="808550"/>
              <a:ext cx="1419390" cy="28474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914377">
                <a:defRPr/>
              </a:pPr>
              <a:r>
                <a:rPr lang="ru-RU" sz="1867" dirty="0">
                  <a:latin typeface="Montserrat Medium" pitchFamily="2" charset="0"/>
                  <a:cs typeface="Arial"/>
                </a:rPr>
                <a:t>Мессенджер</a:t>
              </a:r>
              <a:endParaRPr lang="fr-FR" sz="1867" dirty="0">
                <a:latin typeface="Montserrat Medium" pitchFamily="2" charset="0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63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92D46C3D-413B-7913-F350-62CE17D2619D}"/>
              </a:ext>
            </a:extLst>
          </p:cNvPr>
          <p:cNvGrpSpPr/>
          <p:nvPr/>
        </p:nvGrpSpPr>
        <p:grpSpPr>
          <a:xfrm>
            <a:off x="5327915" y="1989955"/>
            <a:ext cx="6459399" cy="3901380"/>
            <a:chOff x="3573505" y="1492466"/>
            <a:chExt cx="4844549" cy="2926035"/>
          </a:xfrm>
        </p:grpSpPr>
        <p:pic>
          <p:nvPicPr>
            <p:cNvPr id="5" name="Picture 4" descr="A black screen with a black background&#10;&#10;Description automatically generated">
              <a:extLst>
                <a:ext uri="{FF2B5EF4-FFF2-40B4-BE49-F238E27FC236}">
                  <a16:creationId xmlns:a16="http://schemas.microsoft.com/office/drawing/2014/main" id="{B92E376A-2E39-2984-DE88-612DD687F7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74273" y="1492466"/>
              <a:ext cx="4843781" cy="2649006"/>
            </a:xfrm>
            <a:prstGeom prst="rect">
              <a:avLst/>
            </a:prstGeom>
          </p:spPr>
        </p:pic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C26129AB-9CB0-A686-ADD6-5F9182565B48}"/>
                </a:ext>
              </a:extLst>
            </p:cNvPr>
            <p:cNvSpPr/>
            <p:nvPr/>
          </p:nvSpPr>
          <p:spPr>
            <a:xfrm>
              <a:off x="3950486" y="1544359"/>
              <a:ext cx="4095885" cy="2383808"/>
            </a:xfrm>
            <a:prstGeom prst="roundRect">
              <a:avLst>
                <a:gd name="adj" fmla="val 5070"/>
              </a:avLst>
            </a:prstGeom>
            <a:solidFill>
              <a:srgbClr val="1A191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84299439-629C-CC65-23B0-BD9D7BAC26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40309" y="1651753"/>
              <a:ext cx="3917969" cy="2195102"/>
            </a:xfrm>
            <a:prstGeom prst="roundRect">
              <a:avLst>
                <a:gd name="adj" fmla="val 1985"/>
              </a:avLst>
            </a:prstGeom>
          </p:spPr>
        </p:pic>
        <p:pic>
          <p:nvPicPr>
            <p:cNvPr id="12" name="Picture 11" descr="A black rectangular frame with a black border&#10;&#10;Description automatically generated">
              <a:extLst>
                <a:ext uri="{FF2B5EF4-FFF2-40B4-BE49-F238E27FC236}">
                  <a16:creationId xmlns:a16="http://schemas.microsoft.com/office/drawing/2014/main" id="{0FE9CA58-B248-A71D-8C1D-115265AE4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9703" y="1971548"/>
              <a:ext cx="1176547" cy="2446953"/>
            </a:xfrm>
            <a:prstGeom prst="rect">
              <a:avLst/>
            </a:prstGeom>
          </p:spPr>
        </p:pic>
        <p:pic>
          <p:nvPicPr>
            <p:cNvPr id="3" name="Image 18">
              <a:extLst>
                <a:ext uri="{FF2B5EF4-FFF2-40B4-BE49-F238E27FC236}">
                  <a16:creationId xmlns:a16="http://schemas.microsoft.com/office/drawing/2014/main" id="{A722CB54-2A24-2923-D11E-E2978A6ED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5195" y="2020373"/>
              <a:ext cx="1084288" cy="2353653"/>
            </a:xfrm>
            <a:prstGeom prst="roundRect">
              <a:avLst>
                <a:gd name="adj" fmla="val 13009"/>
              </a:avLst>
            </a:prstGeom>
          </p:spPr>
        </p:pic>
        <p:pic>
          <p:nvPicPr>
            <p:cNvPr id="2" name="Picture 1" descr="A purple square with white text and a circle with a star&#10;&#10;Description automatically generated">
              <a:extLst>
                <a:ext uri="{FF2B5EF4-FFF2-40B4-BE49-F238E27FC236}">
                  <a16:creationId xmlns:a16="http://schemas.microsoft.com/office/drawing/2014/main" id="{47C2DFA5-4ABC-90A8-14D5-568588B20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73505" y="2149607"/>
              <a:ext cx="439856" cy="553748"/>
            </a:xfrm>
            <a:prstGeom prst="rect">
              <a:avLst/>
            </a:prstGeom>
            <a:effectLst>
              <a:outerShdw blurRad="345139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7" name="Rectangle 27">
            <a:extLst>
              <a:ext uri="{FF2B5EF4-FFF2-40B4-BE49-F238E27FC236}">
                <a16:creationId xmlns:a16="http://schemas.microsoft.com/office/drawing/2014/main" id="{E1449A35-B993-68DF-3901-1973508BC693}"/>
              </a:ext>
            </a:extLst>
          </p:cNvPr>
          <p:cNvSpPr/>
          <p:nvPr/>
        </p:nvSpPr>
        <p:spPr>
          <a:xfrm>
            <a:off x="584992" y="5472829"/>
            <a:ext cx="3297513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39994" defTabSz="914377" fontAlgn="ctr"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867" dirty="0">
                <a:solidFill>
                  <a:prstClr val="white"/>
                </a:solidFill>
                <a:latin typeface="Montserrat" pitchFamily="2" charset="0"/>
                <a:cs typeface="Arial"/>
              </a:rPr>
              <a:t>Интеграция с </a:t>
            </a:r>
            <a:r>
              <a:rPr lang="en-US" sz="1867" dirty="0">
                <a:solidFill>
                  <a:prstClr val="white"/>
                </a:solidFill>
                <a:latin typeface="Montserrat" pitchFamily="2" charset="0"/>
                <a:cs typeface="Arial"/>
              </a:rPr>
              <a:t>CRM</a:t>
            </a:r>
            <a:endParaRPr lang="ru-RU" sz="1867" dirty="0">
              <a:solidFill>
                <a:prstClr val="white"/>
              </a:solidFill>
              <a:latin typeface="Montserrat" pitchFamily="2" charset="0"/>
              <a:cs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4BE64A-4A03-E992-EC86-D6CED0FA083F}"/>
              </a:ext>
            </a:extLst>
          </p:cNvPr>
          <p:cNvSpPr txBox="1"/>
          <p:nvPr/>
        </p:nvSpPr>
        <p:spPr>
          <a:xfrm>
            <a:off x="584989" y="1994995"/>
            <a:ext cx="2948747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39994" defTabSz="914377" fontAlgn="ctr"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867" dirty="0">
                <a:solidFill>
                  <a:prstClr val="white"/>
                </a:solidFill>
                <a:latin typeface="Montserrat" pitchFamily="2" charset="0"/>
                <a:cs typeface="Arial"/>
              </a:rPr>
              <a:t>Задачи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50536E-34BD-2663-8C4C-4507FFEC43F6}"/>
              </a:ext>
            </a:extLst>
          </p:cNvPr>
          <p:cNvSpPr txBox="1"/>
          <p:nvPr/>
        </p:nvSpPr>
        <p:spPr>
          <a:xfrm>
            <a:off x="584991" y="2429724"/>
            <a:ext cx="2795895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39994" defTabSz="914377" fontAlgn="ctr"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867" dirty="0">
                <a:solidFill>
                  <a:prstClr val="white"/>
                </a:solidFill>
                <a:latin typeface="Montserrat" pitchFamily="2" charset="0"/>
                <a:cs typeface="Arial"/>
              </a:rPr>
              <a:t>Проекты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0DA9D1-2844-5094-1588-B124EE0B024D}"/>
              </a:ext>
            </a:extLst>
          </p:cNvPr>
          <p:cNvSpPr txBox="1"/>
          <p:nvPr/>
        </p:nvSpPr>
        <p:spPr>
          <a:xfrm>
            <a:off x="584990" y="2864453"/>
            <a:ext cx="3110743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39994" defTabSz="914377" fontAlgn="ctr"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867" dirty="0">
                <a:solidFill>
                  <a:prstClr val="white"/>
                </a:solidFill>
                <a:latin typeface="Montserrat" pitchFamily="2" charset="0"/>
                <a:cs typeface="Arial"/>
              </a:rPr>
              <a:t>Диаграмма </a:t>
            </a:r>
            <a:r>
              <a:rPr lang="ru-RU" sz="1867" dirty="0" err="1">
                <a:solidFill>
                  <a:prstClr val="white"/>
                </a:solidFill>
                <a:latin typeface="Montserrat" pitchFamily="2" charset="0"/>
                <a:cs typeface="Arial"/>
              </a:rPr>
              <a:t>Ганта</a:t>
            </a:r>
            <a:endParaRPr lang="ru-RU" sz="1867" dirty="0">
              <a:solidFill>
                <a:prstClr val="white"/>
              </a:solidFill>
              <a:latin typeface="Montserrat" pitchFamily="2" charset="0"/>
              <a:cs typeface="Arial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2DA430D-A596-E6C3-BDE9-D4E94A4FCABF}"/>
              </a:ext>
            </a:extLst>
          </p:cNvPr>
          <p:cNvSpPr txBox="1"/>
          <p:nvPr/>
        </p:nvSpPr>
        <p:spPr>
          <a:xfrm>
            <a:off x="584989" y="3299181"/>
            <a:ext cx="3082955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39994" defTabSz="914377" fontAlgn="ctr"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867" dirty="0" err="1">
                <a:solidFill>
                  <a:prstClr val="white"/>
                </a:solidFill>
                <a:latin typeface="Montserrat" pitchFamily="2" charset="0"/>
                <a:cs typeface="Arial"/>
              </a:rPr>
              <a:t>Канбан</a:t>
            </a:r>
            <a:endParaRPr lang="ru-RU" sz="1867" dirty="0">
              <a:solidFill>
                <a:prstClr val="white"/>
              </a:solidFill>
              <a:latin typeface="Montserrat" pitchFamily="2" charset="0"/>
              <a:cs typeface="Arial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37FA56B-DD26-31E1-3E60-9A2D4575B4B7}"/>
              </a:ext>
            </a:extLst>
          </p:cNvPr>
          <p:cNvSpPr txBox="1"/>
          <p:nvPr/>
        </p:nvSpPr>
        <p:spPr>
          <a:xfrm>
            <a:off x="584990" y="4168641"/>
            <a:ext cx="2360535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39994" defTabSz="914377" fontAlgn="ctr"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867" dirty="0">
                <a:solidFill>
                  <a:prstClr val="white"/>
                </a:solidFill>
                <a:latin typeface="Montserrat" pitchFamily="2" charset="0"/>
                <a:cs typeface="Arial"/>
              </a:rPr>
              <a:t>Учет времени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B793524-17F5-C248-9EA7-67B5F02DA293}"/>
              </a:ext>
            </a:extLst>
          </p:cNvPr>
          <p:cNvSpPr txBox="1"/>
          <p:nvPr/>
        </p:nvSpPr>
        <p:spPr>
          <a:xfrm>
            <a:off x="584992" y="4603369"/>
            <a:ext cx="4070849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39994" defTabSz="914377" fontAlgn="ctr"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867" dirty="0">
                <a:solidFill>
                  <a:prstClr val="white"/>
                </a:solidFill>
                <a:latin typeface="Montserrat" pitchFamily="2" charset="0"/>
                <a:cs typeface="Arial"/>
              </a:rPr>
              <a:t>Обсуждения в задачах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B347D3F-0969-FEB8-2C45-ED56CD943D53}"/>
              </a:ext>
            </a:extLst>
          </p:cNvPr>
          <p:cNvSpPr txBox="1"/>
          <p:nvPr/>
        </p:nvSpPr>
        <p:spPr>
          <a:xfrm>
            <a:off x="584991" y="5038098"/>
            <a:ext cx="3974839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39994" defTabSz="914377" fontAlgn="ctr"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867" dirty="0">
                <a:solidFill>
                  <a:prstClr val="white"/>
                </a:solidFill>
                <a:latin typeface="Montserrat" pitchFamily="2" charset="0"/>
                <a:cs typeface="Arial"/>
              </a:rPr>
              <a:t>Фокусировка внимания</a:t>
            </a: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id="{D161AC62-D680-BF62-5B5E-4AC026705DD5}"/>
              </a:ext>
            </a:extLst>
          </p:cNvPr>
          <p:cNvSpPr txBox="1"/>
          <p:nvPr/>
        </p:nvSpPr>
        <p:spPr>
          <a:xfrm>
            <a:off x="584989" y="3733911"/>
            <a:ext cx="3082955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39994" defTabSz="914377" fontAlgn="ctr"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867" dirty="0" err="1">
                <a:solidFill>
                  <a:prstClr val="white"/>
                </a:solidFill>
                <a:latin typeface="Montserrat" pitchFamily="2" charset="0"/>
                <a:cs typeface="Arial"/>
              </a:rPr>
              <a:t>Скрам</a:t>
            </a:r>
            <a:endParaRPr lang="ru-RU" sz="1867" dirty="0">
              <a:solidFill>
                <a:prstClr val="white"/>
              </a:solidFill>
              <a:latin typeface="Montserrat" pitchFamily="2" charset="0"/>
              <a:cs typeface="Arial"/>
            </a:endParaRP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A66BAEC-B2B7-B492-1CEE-1B8BB9FE379E}"/>
              </a:ext>
            </a:extLst>
          </p:cNvPr>
          <p:cNvGrpSpPr/>
          <p:nvPr/>
        </p:nvGrpSpPr>
        <p:grpSpPr>
          <a:xfrm>
            <a:off x="719403" y="709325"/>
            <a:ext cx="2816395" cy="511431"/>
            <a:chOff x="515555" y="759135"/>
            <a:chExt cx="2112296" cy="383573"/>
          </a:xfrm>
        </p:grpSpPr>
        <p:sp>
          <p:nvSpPr>
            <p:cNvPr id="33" name="Прямоугольник: скругленные углы 35">
              <a:extLst>
                <a:ext uri="{FF2B5EF4-FFF2-40B4-BE49-F238E27FC236}">
                  <a16:creationId xmlns:a16="http://schemas.microsoft.com/office/drawing/2014/main" id="{2B04830A-AE2A-5394-5D69-366F3AC0B6CB}"/>
                </a:ext>
              </a:extLst>
            </p:cNvPr>
            <p:cNvSpPr/>
            <p:nvPr/>
          </p:nvSpPr>
          <p:spPr>
            <a:xfrm>
              <a:off x="525812" y="759135"/>
              <a:ext cx="2091782" cy="383573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ru-RU" dirty="0">
                <a:solidFill>
                  <a:prstClr val="white"/>
                </a:solidFill>
                <a:latin typeface="Montserrat" pitchFamily="2" charset="0"/>
                <a:cs typeface="Arial"/>
              </a:endParaRPr>
            </a:p>
          </p:txBody>
        </p:sp>
        <p:sp>
          <p:nvSpPr>
            <p:cNvPr id="34" name="ZoneTexte 51">
              <a:extLst>
                <a:ext uri="{FF2B5EF4-FFF2-40B4-BE49-F238E27FC236}">
                  <a16:creationId xmlns:a16="http://schemas.microsoft.com/office/drawing/2014/main" id="{54066D8B-567C-1A67-B1D1-AF20897F2FE3}"/>
                </a:ext>
              </a:extLst>
            </p:cNvPr>
            <p:cNvSpPr txBox="1"/>
            <p:nvPr/>
          </p:nvSpPr>
          <p:spPr>
            <a:xfrm>
              <a:off x="515555" y="808550"/>
              <a:ext cx="2112296" cy="28474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914377">
                <a:defRPr/>
              </a:pPr>
              <a:r>
                <a:rPr lang="fr-FR" sz="1867" dirty="0">
                  <a:solidFill>
                    <a:schemeClr val="bg1"/>
                  </a:solidFill>
                  <a:latin typeface="Montserrat Medium" pitchFamily="2" charset="0"/>
                  <a:cs typeface="Arial"/>
                </a:rPr>
                <a:t>Совместная работа</a:t>
              </a: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A0080D3-299D-EC8E-B149-6E0514B4E6CC}"/>
              </a:ext>
            </a:extLst>
          </p:cNvPr>
          <p:cNvGrpSpPr/>
          <p:nvPr/>
        </p:nvGrpSpPr>
        <p:grpSpPr>
          <a:xfrm>
            <a:off x="9097698" y="709325"/>
            <a:ext cx="2374900" cy="511431"/>
            <a:chOff x="6786214" y="759135"/>
            <a:chExt cx="1781175" cy="383573"/>
          </a:xfrm>
        </p:grpSpPr>
        <p:sp>
          <p:nvSpPr>
            <p:cNvPr id="36" name="ZoneTexte 48">
              <a:extLst>
                <a:ext uri="{FF2B5EF4-FFF2-40B4-BE49-F238E27FC236}">
                  <a16:creationId xmlns:a16="http://schemas.microsoft.com/office/drawing/2014/main" id="{E07CFECE-7503-7CCD-7E5B-400E0E27CB93}"/>
                </a:ext>
              </a:extLst>
            </p:cNvPr>
            <p:cNvSpPr txBox="1"/>
            <p:nvPr/>
          </p:nvSpPr>
          <p:spPr>
            <a:xfrm>
              <a:off x="6893174" y="808550"/>
              <a:ext cx="1567258" cy="28474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914377">
                <a:defRPr/>
              </a:pPr>
              <a:r>
                <a:rPr lang="ru-RU" sz="1867" dirty="0">
                  <a:solidFill>
                    <a:schemeClr val="bg1"/>
                  </a:solidFill>
                  <a:latin typeface="Montserrat Medium" pitchFamily="2" charset="0"/>
                  <a:cs typeface="Arial"/>
                </a:rPr>
                <a:t>Роботизация</a:t>
              </a:r>
              <a:endParaRPr lang="fr-FR" sz="1867" dirty="0">
                <a:solidFill>
                  <a:schemeClr val="bg1"/>
                </a:solidFill>
                <a:latin typeface="Montserrat Medium" pitchFamily="2" charset="0"/>
                <a:cs typeface="Arial"/>
              </a:endParaRPr>
            </a:p>
          </p:txBody>
        </p:sp>
        <p:sp>
          <p:nvSpPr>
            <p:cNvPr id="37" name="Прямоугольник: скругленные углы 35">
              <a:extLst>
                <a:ext uri="{FF2B5EF4-FFF2-40B4-BE49-F238E27FC236}">
                  <a16:creationId xmlns:a16="http://schemas.microsoft.com/office/drawing/2014/main" id="{8CD09A07-C24C-E550-8798-87C109717D0E}"/>
                </a:ext>
              </a:extLst>
            </p:cNvPr>
            <p:cNvSpPr/>
            <p:nvPr/>
          </p:nvSpPr>
          <p:spPr>
            <a:xfrm>
              <a:off x="6786214" y="759135"/>
              <a:ext cx="1781175" cy="383573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ru-RU" dirty="0">
                <a:solidFill>
                  <a:prstClr val="white"/>
                </a:solidFill>
                <a:latin typeface="Montserrat" pitchFamily="2" charset="0"/>
                <a:cs typeface="Arial"/>
              </a:endParaRP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7BE44C52-DB42-BE8C-7375-B8895E8E43B6}"/>
              </a:ext>
            </a:extLst>
          </p:cNvPr>
          <p:cNvGrpSpPr/>
          <p:nvPr/>
        </p:nvGrpSpPr>
        <p:grpSpPr>
          <a:xfrm>
            <a:off x="7829652" y="709325"/>
            <a:ext cx="1083072" cy="511431"/>
            <a:chOff x="5587205" y="759135"/>
            <a:chExt cx="812304" cy="383573"/>
          </a:xfrm>
        </p:grpSpPr>
        <p:sp>
          <p:nvSpPr>
            <p:cNvPr id="41" name="ZoneTexte 52">
              <a:extLst>
                <a:ext uri="{FF2B5EF4-FFF2-40B4-BE49-F238E27FC236}">
                  <a16:creationId xmlns:a16="http://schemas.microsoft.com/office/drawing/2014/main" id="{F8774456-CCB5-6C86-17AB-16CFB96DC4C5}"/>
                </a:ext>
              </a:extLst>
            </p:cNvPr>
            <p:cNvSpPr txBox="1"/>
            <p:nvPr/>
          </p:nvSpPr>
          <p:spPr>
            <a:xfrm>
              <a:off x="5686522" y="808550"/>
              <a:ext cx="613670" cy="28474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914377">
                <a:defRPr/>
              </a:pPr>
              <a:r>
                <a:rPr lang="fr-FR" sz="1867" dirty="0">
                  <a:solidFill>
                    <a:schemeClr val="bg1"/>
                  </a:solidFill>
                  <a:latin typeface="Montserrat Medium" pitchFamily="2" charset="0"/>
                  <a:cs typeface="Arial"/>
                </a:rPr>
                <a:t>CRM</a:t>
              </a:r>
            </a:p>
          </p:txBody>
        </p:sp>
        <p:sp>
          <p:nvSpPr>
            <p:cNvPr id="42" name="Прямоугольник: скругленные углы 35">
              <a:extLst>
                <a:ext uri="{FF2B5EF4-FFF2-40B4-BE49-F238E27FC236}">
                  <a16:creationId xmlns:a16="http://schemas.microsoft.com/office/drawing/2014/main" id="{30DD8D9B-5802-4268-AF70-BAD16B5E40ED}"/>
                </a:ext>
              </a:extLst>
            </p:cNvPr>
            <p:cNvSpPr/>
            <p:nvPr/>
          </p:nvSpPr>
          <p:spPr>
            <a:xfrm>
              <a:off x="5587205" y="759135"/>
              <a:ext cx="812304" cy="383573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ru-RU" dirty="0">
                <a:solidFill>
                  <a:prstClr val="white"/>
                </a:solidFill>
                <a:latin typeface="Montserrat" pitchFamily="2" charset="0"/>
                <a:cs typeface="Arial"/>
              </a:endParaRP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88AFC00B-4F95-B145-1433-D739F30474A1}"/>
              </a:ext>
            </a:extLst>
          </p:cNvPr>
          <p:cNvGrpSpPr/>
          <p:nvPr/>
        </p:nvGrpSpPr>
        <p:grpSpPr>
          <a:xfrm>
            <a:off x="6220842" y="709325"/>
            <a:ext cx="1423836" cy="511431"/>
            <a:chOff x="4463236" y="759135"/>
            <a:chExt cx="1067877" cy="383573"/>
          </a:xfrm>
        </p:grpSpPr>
        <p:sp>
          <p:nvSpPr>
            <p:cNvPr id="45" name="Прямоугольник: скругленные углы 35">
              <a:extLst>
                <a:ext uri="{FF2B5EF4-FFF2-40B4-BE49-F238E27FC236}">
                  <a16:creationId xmlns:a16="http://schemas.microsoft.com/office/drawing/2014/main" id="{FF9A99ED-65AE-83E6-B5B9-90A4DCD49ADC}"/>
                </a:ext>
              </a:extLst>
            </p:cNvPr>
            <p:cNvSpPr/>
            <p:nvPr/>
          </p:nvSpPr>
          <p:spPr>
            <a:xfrm>
              <a:off x="4463236" y="759135"/>
              <a:ext cx="1067877" cy="383573"/>
            </a:xfrm>
            <a:prstGeom prst="roundRect">
              <a:avLst>
                <a:gd name="adj" fmla="val 50000"/>
              </a:avLst>
            </a:prstGeom>
            <a:solidFill>
              <a:srgbClr val="BDF3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ru-RU" dirty="0">
                <a:solidFill>
                  <a:prstClr val="white"/>
                </a:solidFill>
                <a:latin typeface="Montserrat" pitchFamily="2" charset="0"/>
                <a:cs typeface="Arial"/>
              </a:endParaRPr>
            </a:p>
          </p:txBody>
        </p:sp>
        <p:sp>
          <p:nvSpPr>
            <p:cNvPr id="44" name="ZoneTexte 50">
              <a:extLst>
                <a:ext uri="{FF2B5EF4-FFF2-40B4-BE49-F238E27FC236}">
                  <a16:creationId xmlns:a16="http://schemas.microsoft.com/office/drawing/2014/main" id="{75A68323-A6F4-3F44-5B03-60EC7F161F54}"/>
                </a:ext>
              </a:extLst>
            </p:cNvPr>
            <p:cNvSpPr txBox="1"/>
            <p:nvPr/>
          </p:nvSpPr>
          <p:spPr>
            <a:xfrm>
              <a:off x="4561548" y="808550"/>
              <a:ext cx="871252" cy="28474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914377">
                <a:defRPr/>
              </a:pPr>
              <a:r>
                <a:rPr lang="fr-FR" sz="1867" dirty="0" err="1">
                  <a:latin typeface="Montserrat Medium" pitchFamily="2" charset="0"/>
                  <a:cs typeface="Arial"/>
                </a:rPr>
                <a:t>Задачи</a:t>
              </a:r>
              <a:endParaRPr lang="fr-FR" sz="1867" dirty="0">
                <a:latin typeface="Montserrat Medium" pitchFamily="2" charset="0"/>
                <a:cs typeface="Arial"/>
              </a:endParaRP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FA8C8CE3-F958-5F36-7E17-070841E2AE00}"/>
              </a:ext>
            </a:extLst>
          </p:cNvPr>
          <p:cNvGrpSpPr/>
          <p:nvPr/>
        </p:nvGrpSpPr>
        <p:grpSpPr>
          <a:xfrm>
            <a:off x="3720773" y="709325"/>
            <a:ext cx="2315095" cy="511431"/>
            <a:chOff x="2677417" y="759135"/>
            <a:chExt cx="1736321" cy="383573"/>
          </a:xfrm>
        </p:grpSpPr>
        <p:sp>
          <p:nvSpPr>
            <p:cNvPr id="47" name="Прямоугольник: скругленные углы 35">
              <a:extLst>
                <a:ext uri="{FF2B5EF4-FFF2-40B4-BE49-F238E27FC236}">
                  <a16:creationId xmlns:a16="http://schemas.microsoft.com/office/drawing/2014/main" id="{617D906C-F321-843E-FBE9-0F0129DF31A2}"/>
                </a:ext>
              </a:extLst>
            </p:cNvPr>
            <p:cNvSpPr/>
            <p:nvPr/>
          </p:nvSpPr>
          <p:spPr>
            <a:xfrm>
              <a:off x="2677417" y="759135"/>
              <a:ext cx="1736321" cy="383573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ru-RU" dirty="0">
                <a:solidFill>
                  <a:prstClr val="white"/>
                </a:solidFill>
                <a:latin typeface="Montserrat" pitchFamily="2" charset="0"/>
                <a:cs typeface="Arial"/>
              </a:endParaRPr>
            </a:p>
          </p:txBody>
        </p:sp>
        <p:sp>
          <p:nvSpPr>
            <p:cNvPr id="51" name="ZoneTexte 49">
              <a:extLst>
                <a:ext uri="{FF2B5EF4-FFF2-40B4-BE49-F238E27FC236}">
                  <a16:creationId xmlns:a16="http://schemas.microsoft.com/office/drawing/2014/main" id="{71838096-AEA6-C75E-1315-AEC958DA0D8C}"/>
                </a:ext>
              </a:extLst>
            </p:cNvPr>
            <p:cNvSpPr txBox="1"/>
            <p:nvPr/>
          </p:nvSpPr>
          <p:spPr>
            <a:xfrm>
              <a:off x="2835882" y="808550"/>
              <a:ext cx="1419390" cy="28474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914377">
                <a:defRPr/>
              </a:pPr>
              <a:r>
                <a:rPr lang="ru-RU" sz="1867" dirty="0">
                  <a:solidFill>
                    <a:schemeClr val="bg1"/>
                  </a:solidFill>
                  <a:latin typeface="Montserrat Medium" pitchFamily="2" charset="0"/>
                  <a:cs typeface="Arial"/>
                </a:rPr>
                <a:t>Мессенджер</a:t>
              </a:r>
              <a:endParaRPr lang="fr-FR" sz="1867" dirty="0">
                <a:solidFill>
                  <a:schemeClr val="bg1"/>
                </a:solidFill>
                <a:latin typeface="Montserrat Medium" pitchFamily="2" charset="0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264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27">
            <a:extLst>
              <a:ext uri="{FF2B5EF4-FFF2-40B4-BE49-F238E27FC236}">
                <a16:creationId xmlns:a16="http://schemas.microsoft.com/office/drawing/2014/main" id="{1206BB58-5295-4837-6B4E-4E2E27649276}"/>
              </a:ext>
            </a:extLst>
          </p:cNvPr>
          <p:cNvSpPr/>
          <p:nvPr/>
        </p:nvSpPr>
        <p:spPr>
          <a:xfrm>
            <a:off x="584992" y="5211410"/>
            <a:ext cx="3297513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39994" defTabSz="914377" fontAlgn="ctr"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867" dirty="0">
                <a:solidFill>
                  <a:prstClr val="white"/>
                </a:solidFill>
                <a:latin typeface="Montserrat" pitchFamily="2" charset="0"/>
                <a:cs typeface="Arial"/>
              </a:rPr>
              <a:t>Сквозная аналитика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AECE81D-A3B5-456D-A035-60D0A6E82127}"/>
              </a:ext>
            </a:extLst>
          </p:cNvPr>
          <p:cNvSpPr txBox="1"/>
          <p:nvPr/>
        </p:nvSpPr>
        <p:spPr>
          <a:xfrm>
            <a:off x="584990" y="2015314"/>
            <a:ext cx="5030957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39994" defTabSz="914377" fontAlgn="ctr"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867" dirty="0">
                <a:solidFill>
                  <a:prstClr val="white"/>
                </a:solidFill>
                <a:latin typeface="Montserrat" pitchFamily="2" charset="0"/>
                <a:cs typeface="Arial"/>
              </a:rPr>
              <a:t>Лиды, сделки, контакты, компании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69BE029-EFA6-A6CC-C350-F7A9EFEBDE31}"/>
              </a:ext>
            </a:extLst>
          </p:cNvPr>
          <p:cNvSpPr txBox="1"/>
          <p:nvPr/>
        </p:nvSpPr>
        <p:spPr>
          <a:xfrm>
            <a:off x="584991" y="2414826"/>
            <a:ext cx="2795895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39994" defTabSz="914377" fontAlgn="ctr"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867" dirty="0">
                <a:solidFill>
                  <a:prstClr val="white"/>
                </a:solidFill>
                <a:latin typeface="Montserrat" pitchFamily="2" charset="0"/>
                <a:cs typeface="Arial"/>
              </a:rPr>
              <a:t>Счета, </a:t>
            </a:r>
            <a:r>
              <a:rPr lang="ru-RU" sz="1867" dirty="0" err="1">
                <a:solidFill>
                  <a:prstClr val="white"/>
                </a:solidFill>
                <a:latin typeface="Montserrat" pitchFamily="2" charset="0"/>
                <a:cs typeface="Arial"/>
              </a:rPr>
              <a:t>компреды</a:t>
            </a:r>
            <a:endParaRPr lang="ru-RU" sz="1867" dirty="0">
              <a:solidFill>
                <a:prstClr val="white"/>
              </a:solidFill>
              <a:latin typeface="Montserrat" pitchFamily="2" charset="0"/>
              <a:cs typeface="Arial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A0199CA-3B14-6134-8649-BD4076FA47D5}"/>
              </a:ext>
            </a:extLst>
          </p:cNvPr>
          <p:cNvSpPr txBox="1"/>
          <p:nvPr/>
        </p:nvSpPr>
        <p:spPr>
          <a:xfrm>
            <a:off x="584990" y="2814338"/>
            <a:ext cx="3398775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39994" defTabSz="914377" fontAlgn="ctr"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867" dirty="0">
                <a:solidFill>
                  <a:prstClr val="white"/>
                </a:solidFill>
                <a:latin typeface="Montserrat" pitchFamily="2" charset="0"/>
                <a:cs typeface="Arial"/>
              </a:rPr>
              <a:t>Оплата и доставка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F3DA3AA-C548-B8B5-4143-7B310ED43D7C}"/>
              </a:ext>
            </a:extLst>
          </p:cNvPr>
          <p:cNvSpPr txBox="1"/>
          <p:nvPr/>
        </p:nvSpPr>
        <p:spPr>
          <a:xfrm>
            <a:off x="584989" y="3213849"/>
            <a:ext cx="3082955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39994" defTabSz="914377" fontAlgn="ctr"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867" dirty="0">
                <a:solidFill>
                  <a:prstClr val="white"/>
                </a:solidFill>
                <a:latin typeface="Montserrat" pitchFamily="2" charset="0"/>
                <a:cs typeface="Arial"/>
              </a:rPr>
              <a:t>Телефония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A2A4153-2619-9D89-CB73-C633ADD1110A}"/>
              </a:ext>
            </a:extLst>
          </p:cNvPr>
          <p:cNvSpPr txBox="1"/>
          <p:nvPr/>
        </p:nvSpPr>
        <p:spPr>
          <a:xfrm>
            <a:off x="584989" y="4012874"/>
            <a:ext cx="5126968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39994" defTabSz="914377" fontAlgn="ctr"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867" dirty="0">
                <a:solidFill>
                  <a:prstClr val="white"/>
                </a:solidFill>
                <a:latin typeface="Montserrat" pitchFamily="2" charset="0"/>
                <a:cs typeface="Arial"/>
              </a:rPr>
              <a:t>Складской учет и каталог товаров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96E298B-AA87-8870-B711-B2E7B5AF981E}"/>
              </a:ext>
            </a:extLst>
          </p:cNvPr>
          <p:cNvSpPr txBox="1"/>
          <p:nvPr/>
        </p:nvSpPr>
        <p:spPr>
          <a:xfrm>
            <a:off x="584991" y="4412385"/>
            <a:ext cx="3150884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39994" defTabSz="914377" fontAlgn="ctr"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867" dirty="0">
                <a:solidFill>
                  <a:prstClr val="white"/>
                </a:solidFill>
                <a:latin typeface="Montserrat" pitchFamily="2" charset="0"/>
                <a:cs typeface="Arial"/>
              </a:rPr>
              <a:t>Маркетинг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E172580-77A4-7952-FA3A-4056E57ED1D0}"/>
              </a:ext>
            </a:extLst>
          </p:cNvPr>
          <p:cNvSpPr txBox="1"/>
          <p:nvPr/>
        </p:nvSpPr>
        <p:spPr>
          <a:xfrm>
            <a:off x="584991" y="4811897"/>
            <a:ext cx="3182103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39994" defTabSz="914377" fontAlgn="ctr"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867" dirty="0">
                <a:solidFill>
                  <a:prstClr val="white"/>
                </a:solidFill>
                <a:latin typeface="Montserrat" pitchFamily="2" charset="0"/>
                <a:cs typeface="Arial"/>
              </a:rPr>
              <a:t>Контакт-центр</a:t>
            </a:r>
          </a:p>
        </p:txBody>
      </p:sp>
      <p:sp>
        <p:nvSpPr>
          <p:cNvPr id="57" name="Rectangle 27">
            <a:extLst>
              <a:ext uri="{FF2B5EF4-FFF2-40B4-BE49-F238E27FC236}">
                <a16:creationId xmlns:a16="http://schemas.microsoft.com/office/drawing/2014/main" id="{A145810F-F7F4-3B7E-0D9A-C7A7A1392452}"/>
              </a:ext>
            </a:extLst>
          </p:cNvPr>
          <p:cNvSpPr/>
          <p:nvPr/>
        </p:nvSpPr>
        <p:spPr>
          <a:xfrm>
            <a:off x="584992" y="5610919"/>
            <a:ext cx="3297513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39994" defTabSz="914377" fontAlgn="ctr"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867" dirty="0">
                <a:solidFill>
                  <a:prstClr val="white"/>
                </a:solidFill>
                <a:latin typeface="Montserrat" pitchFamily="2" charset="0"/>
                <a:cs typeface="Arial"/>
              </a:rPr>
              <a:t>Сайты и магазины</a:t>
            </a:r>
          </a:p>
        </p:txBody>
      </p:sp>
      <p:sp>
        <p:nvSpPr>
          <p:cNvPr id="5" name="TextBox 48">
            <a:extLst>
              <a:ext uri="{FF2B5EF4-FFF2-40B4-BE49-F238E27FC236}">
                <a16:creationId xmlns:a16="http://schemas.microsoft.com/office/drawing/2014/main" id="{C033409F-DB52-CB1F-53A0-D5FB1D38888D}"/>
              </a:ext>
            </a:extLst>
          </p:cNvPr>
          <p:cNvSpPr txBox="1"/>
          <p:nvPr/>
        </p:nvSpPr>
        <p:spPr>
          <a:xfrm>
            <a:off x="584989" y="3613362"/>
            <a:ext cx="3974840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39994" defTabSz="914377" fontAlgn="ctr"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867" dirty="0">
                <a:solidFill>
                  <a:prstClr val="white"/>
                </a:solidFill>
                <a:latin typeface="Montserrat" pitchFamily="2" charset="0"/>
                <a:cs typeface="Arial"/>
              </a:rPr>
              <a:t>Автоматизация продаж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A8990F6-3A27-2FB3-6BDA-47E7E6133674}"/>
              </a:ext>
            </a:extLst>
          </p:cNvPr>
          <p:cNvGrpSpPr/>
          <p:nvPr/>
        </p:nvGrpSpPr>
        <p:grpSpPr>
          <a:xfrm>
            <a:off x="5327915" y="1989955"/>
            <a:ext cx="6459399" cy="3901380"/>
            <a:chOff x="3573505" y="1492466"/>
            <a:chExt cx="4844549" cy="2926035"/>
          </a:xfrm>
        </p:grpSpPr>
        <p:pic>
          <p:nvPicPr>
            <p:cNvPr id="6" name="Picture 4" descr="A black screen with a black background&#10;&#10;Description automatically generated">
              <a:extLst>
                <a:ext uri="{FF2B5EF4-FFF2-40B4-BE49-F238E27FC236}">
                  <a16:creationId xmlns:a16="http://schemas.microsoft.com/office/drawing/2014/main" id="{86E4F785-36E6-BA53-30EB-4ED61E7A6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74273" y="1492466"/>
              <a:ext cx="4843781" cy="2649006"/>
            </a:xfrm>
            <a:prstGeom prst="rect">
              <a:avLst/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7DFBE4C0-29C8-7AA7-ABCB-5D1D4805EB02}"/>
                </a:ext>
              </a:extLst>
            </p:cNvPr>
            <p:cNvSpPr/>
            <p:nvPr/>
          </p:nvSpPr>
          <p:spPr>
            <a:xfrm>
              <a:off x="3950486" y="1544359"/>
              <a:ext cx="4095885" cy="2383808"/>
            </a:xfrm>
            <a:prstGeom prst="roundRect">
              <a:avLst>
                <a:gd name="adj" fmla="val 5070"/>
              </a:avLst>
            </a:prstGeom>
            <a:solidFill>
              <a:srgbClr val="1A191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  <p:pic>
          <p:nvPicPr>
            <p:cNvPr id="15" name="Image 20" descr="Une image contenant texte, logiciel, Icône d’ordinateur, Système d’exploitation&#10;&#10;Description générée automatiquement">
              <a:extLst>
                <a:ext uri="{FF2B5EF4-FFF2-40B4-BE49-F238E27FC236}">
                  <a16:creationId xmlns:a16="http://schemas.microsoft.com/office/drawing/2014/main" id="{D55F7C92-CA53-4283-88E7-B47CB41615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40309" y="1656498"/>
              <a:ext cx="3917969" cy="2272490"/>
            </a:xfrm>
            <a:prstGeom prst="roundRect">
              <a:avLst>
                <a:gd name="adj" fmla="val 2485"/>
              </a:avLst>
            </a:prstGeom>
          </p:spPr>
        </p:pic>
        <p:pic>
          <p:nvPicPr>
            <p:cNvPr id="2" name="Picture 1" descr="A purple square with white text and a circle with a star&#10;&#10;Description automatically generated">
              <a:extLst>
                <a:ext uri="{FF2B5EF4-FFF2-40B4-BE49-F238E27FC236}">
                  <a16:creationId xmlns:a16="http://schemas.microsoft.com/office/drawing/2014/main" id="{899EF9F6-C228-34FE-398D-DDFBB4F08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73505" y="2149607"/>
              <a:ext cx="439856" cy="553748"/>
            </a:xfrm>
            <a:prstGeom prst="rect">
              <a:avLst/>
            </a:prstGeom>
            <a:effectLst>
              <a:outerShdw blurRad="345139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4" name="Image 33" descr="Une image contenant texte, capture d’écran, multimédia, Téléphone mobile&#10;&#10;Description générée automatiquement">
              <a:extLst>
                <a:ext uri="{FF2B5EF4-FFF2-40B4-BE49-F238E27FC236}">
                  <a16:creationId xmlns:a16="http://schemas.microsoft.com/office/drawing/2014/main" id="{91C23E58-3FFC-6E3A-A26B-8A735382E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58026" y="2000458"/>
              <a:ext cx="1088231" cy="2356383"/>
            </a:xfrm>
            <a:prstGeom prst="roundRect">
              <a:avLst>
                <a:gd name="adj" fmla="val 8647"/>
              </a:avLst>
            </a:prstGeom>
          </p:spPr>
        </p:pic>
        <p:pic>
          <p:nvPicPr>
            <p:cNvPr id="35" name="Picture 11" descr="A black rectangular frame with a black border&#10;&#10;Description automatically generated">
              <a:extLst>
                <a:ext uri="{FF2B5EF4-FFF2-40B4-BE49-F238E27FC236}">
                  <a16:creationId xmlns:a16="http://schemas.microsoft.com/office/drawing/2014/main" id="{920A90AA-A51E-2840-1CAE-2FC1D5049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9703" y="1971548"/>
              <a:ext cx="1176547" cy="2446953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5711AA5A-E685-0C1F-733C-0521A8A9BCBB}"/>
              </a:ext>
            </a:extLst>
          </p:cNvPr>
          <p:cNvGrpSpPr/>
          <p:nvPr/>
        </p:nvGrpSpPr>
        <p:grpSpPr>
          <a:xfrm>
            <a:off x="719403" y="709325"/>
            <a:ext cx="2816395" cy="511431"/>
            <a:chOff x="515555" y="759135"/>
            <a:chExt cx="2112296" cy="383573"/>
          </a:xfrm>
        </p:grpSpPr>
        <p:sp>
          <p:nvSpPr>
            <p:cNvPr id="17" name="Прямоугольник: скругленные углы 35">
              <a:extLst>
                <a:ext uri="{FF2B5EF4-FFF2-40B4-BE49-F238E27FC236}">
                  <a16:creationId xmlns:a16="http://schemas.microsoft.com/office/drawing/2014/main" id="{F8A58442-4606-8A82-99FB-BF256F9CF9DA}"/>
                </a:ext>
              </a:extLst>
            </p:cNvPr>
            <p:cNvSpPr/>
            <p:nvPr/>
          </p:nvSpPr>
          <p:spPr>
            <a:xfrm>
              <a:off x="525812" y="759135"/>
              <a:ext cx="2091782" cy="383573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ru-RU" dirty="0">
                <a:solidFill>
                  <a:prstClr val="white"/>
                </a:solidFill>
                <a:latin typeface="Montserrat" pitchFamily="2" charset="0"/>
                <a:cs typeface="Arial"/>
              </a:endParaRPr>
            </a:p>
          </p:txBody>
        </p:sp>
        <p:sp>
          <p:nvSpPr>
            <p:cNvPr id="18" name="ZoneTexte 51">
              <a:extLst>
                <a:ext uri="{FF2B5EF4-FFF2-40B4-BE49-F238E27FC236}">
                  <a16:creationId xmlns:a16="http://schemas.microsoft.com/office/drawing/2014/main" id="{558BD056-0560-AC60-A214-F5F6C071D861}"/>
                </a:ext>
              </a:extLst>
            </p:cNvPr>
            <p:cNvSpPr txBox="1"/>
            <p:nvPr/>
          </p:nvSpPr>
          <p:spPr>
            <a:xfrm>
              <a:off x="515555" y="808550"/>
              <a:ext cx="2112296" cy="28474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914377">
                <a:defRPr/>
              </a:pPr>
              <a:r>
                <a:rPr lang="fr-FR" sz="1867" dirty="0">
                  <a:solidFill>
                    <a:schemeClr val="bg1"/>
                  </a:solidFill>
                  <a:latin typeface="Montserrat Medium" pitchFamily="2" charset="0"/>
                  <a:cs typeface="Arial"/>
                </a:rPr>
                <a:t>Совместная работа</a:t>
              </a: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BC462482-D781-128A-D884-4E63F1E99876}"/>
              </a:ext>
            </a:extLst>
          </p:cNvPr>
          <p:cNvGrpSpPr/>
          <p:nvPr/>
        </p:nvGrpSpPr>
        <p:grpSpPr>
          <a:xfrm>
            <a:off x="9097698" y="709325"/>
            <a:ext cx="2374900" cy="511431"/>
            <a:chOff x="6786214" y="759135"/>
            <a:chExt cx="1781175" cy="383573"/>
          </a:xfrm>
        </p:grpSpPr>
        <p:sp>
          <p:nvSpPr>
            <p:cNvPr id="23" name="ZoneTexte 48">
              <a:extLst>
                <a:ext uri="{FF2B5EF4-FFF2-40B4-BE49-F238E27FC236}">
                  <a16:creationId xmlns:a16="http://schemas.microsoft.com/office/drawing/2014/main" id="{C6DBE0C4-DD20-BE11-2537-C1E088542AF9}"/>
                </a:ext>
              </a:extLst>
            </p:cNvPr>
            <p:cNvSpPr txBox="1"/>
            <p:nvPr/>
          </p:nvSpPr>
          <p:spPr>
            <a:xfrm>
              <a:off x="6893174" y="808550"/>
              <a:ext cx="1567258" cy="28474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914377">
                <a:defRPr/>
              </a:pPr>
              <a:r>
                <a:rPr lang="ru-RU" sz="1867" dirty="0">
                  <a:solidFill>
                    <a:schemeClr val="bg1"/>
                  </a:solidFill>
                  <a:latin typeface="Montserrat Medium" pitchFamily="2" charset="0"/>
                  <a:cs typeface="Arial"/>
                </a:rPr>
                <a:t>Роботизация</a:t>
              </a:r>
              <a:endParaRPr lang="fr-FR" sz="1867" dirty="0">
                <a:solidFill>
                  <a:schemeClr val="bg1"/>
                </a:solidFill>
                <a:latin typeface="Montserrat Medium" pitchFamily="2" charset="0"/>
                <a:cs typeface="Arial"/>
              </a:endParaRPr>
            </a:p>
          </p:txBody>
        </p:sp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8BE52A31-AF2E-052E-E4B6-7F425F0C199B}"/>
                </a:ext>
              </a:extLst>
            </p:cNvPr>
            <p:cNvSpPr/>
            <p:nvPr/>
          </p:nvSpPr>
          <p:spPr>
            <a:xfrm>
              <a:off x="6786214" y="759135"/>
              <a:ext cx="1781175" cy="383573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ru-RU" dirty="0">
                <a:solidFill>
                  <a:prstClr val="white"/>
                </a:solidFill>
                <a:latin typeface="Montserrat" pitchFamily="2" charset="0"/>
                <a:cs typeface="Arial"/>
              </a:endParaRP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56701F50-E73B-3E44-0D8E-0F2E7076C0FD}"/>
              </a:ext>
            </a:extLst>
          </p:cNvPr>
          <p:cNvGrpSpPr/>
          <p:nvPr/>
        </p:nvGrpSpPr>
        <p:grpSpPr>
          <a:xfrm>
            <a:off x="7829652" y="709325"/>
            <a:ext cx="1083072" cy="511431"/>
            <a:chOff x="5587205" y="759135"/>
            <a:chExt cx="812304" cy="383573"/>
          </a:xfrm>
        </p:grpSpPr>
        <p:sp>
          <p:nvSpPr>
            <p:cNvPr id="39" name="Прямоугольник: скругленные углы 35">
              <a:extLst>
                <a:ext uri="{FF2B5EF4-FFF2-40B4-BE49-F238E27FC236}">
                  <a16:creationId xmlns:a16="http://schemas.microsoft.com/office/drawing/2014/main" id="{970B71AD-59CC-C7DE-7389-106462461251}"/>
                </a:ext>
              </a:extLst>
            </p:cNvPr>
            <p:cNvSpPr/>
            <p:nvPr/>
          </p:nvSpPr>
          <p:spPr>
            <a:xfrm>
              <a:off x="5587205" y="759135"/>
              <a:ext cx="812304" cy="383573"/>
            </a:xfrm>
            <a:prstGeom prst="roundRect">
              <a:avLst>
                <a:gd name="adj" fmla="val 50000"/>
              </a:avLst>
            </a:prstGeom>
            <a:solidFill>
              <a:srgbClr val="BDF3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ru-RU" dirty="0">
                <a:solidFill>
                  <a:prstClr val="white"/>
                </a:solidFill>
                <a:latin typeface="Montserrat" pitchFamily="2" charset="0"/>
                <a:cs typeface="Arial"/>
              </a:endParaRPr>
            </a:p>
          </p:txBody>
        </p:sp>
        <p:sp>
          <p:nvSpPr>
            <p:cNvPr id="38" name="ZoneTexte 52">
              <a:extLst>
                <a:ext uri="{FF2B5EF4-FFF2-40B4-BE49-F238E27FC236}">
                  <a16:creationId xmlns:a16="http://schemas.microsoft.com/office/drawing/2014/main" id="{46F57EF1-D6CE-886C-B60D-E0E3DE946B39}"/>
                </a:ext>
              </a:extLst>
            </p:cNvPr>
            <p:cNvSpPr txBox="1"/>
            <p:nvPr/>
          </p:nvSpPr>
          <p:spPr>
            <a:xfrm>
              <a:off x="5686523" y="808550"/>
              <a:ext cx="613670" cy="28474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914377">
                <a:defRPr/>
              </a:pPr>
              <a:r>
                <a:rPr lang="fr-FR" sz="1867" dirty="0">
                  <a:latin typeface="Montserrat Medium" pitchFamily="2" charset="0"/>
                  <a:cs typeface="Arial"/>
                </a:rPr>
                <a:t>CRM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5E48DA98-1290-F27E-47BF-B32D1508F592}"/>
              </a:ext>
            </a:extLst>
          </p:cNvPr>
          <p:cNvGrpSpPr/>
          <p:nvPr/>
        </p:nvGrpSpPr>
        <p:grpSpPr>
          <a:xfrm>
            <a:off x="6220842" y="709325"/>
            <a:ext cx="1423836" cy="511431"/>
            <a:chOff x="4463236" y="759135"/>
            <a:chExt cx="1067877" cy="383573"/>
          </a:xfrm>
        </p:grpSpPr>
        <p:sp>
          <p:nvSpPr>
            <p:cNvPr id="41" name="Прямоугольник: скругленные углы 35">
              <a:extLst>
                <a:ext uri="{FF2B5EF4-FFF2-40B4-BE49-F238E27FC236}">
                  <a16:creationId xmlns:a16="http://schemas.microsoft.com/office/drawing/2014/main" id="{E9536582-A878-0FE7-5B5A-1646AEDC1D0E}"/>
                </a:ext>
              </a:extLst>
            </p:cNvPr>
            <p:cNvSpPr/>
            <p:nvPr/>
          </p:nvSpPr>
          <p:spPr>
            <a:xfrm>
              <a:off x="4463236" y="759135"/>
              <a:ext cx="1067877" cy="383573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ru-RU" dirty="0">
                <a:solidFill>
                  <a:prstClr val="white"/>
                </a:solidFill>
                <a:latin typeface="Montserrat" pitchFamily="2" charset="0"/>
                <a:cs typeface="Arial"/>
              </a:endParaRPr>
            </a:p>
          </p:txBody>
        </p:sp>
        <p:sp>
          <p:nvSpPr>
            <p:cNvPr id="42" name="ZoneTexte 50">
              <a:extLst>
                <a:ext uri="{FF2B5EF4-FFF2-40B4-BE49-F238E27FC236}">
                  <a16:creationId xmlns:a16="http://schemas.microsoft.com/office/drawing/2014/main" id="{0807CD78-F17A-BF51-B8AB-C363379C9FCA}"/>
                </a:ext>
              </a:extLst>
            </p:cNvPr>
            <p:cNvSpPr txBox="1"/>
            <p:nvPr/>
          </p:nvSpPr>
          <p:spPr>
            <a:xfrm>
              <a:off x="4561548" y="808550"/>
              <a:ext cx="871252" cy="28474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914377">
                <a:defRPr/>
              </a:pPr>
              <a:r>
                <a:rPr lang="fr-FR" sz="1867" dirty="0" err="1">
                  <a:solidFill>
                    <a:schemeClr val="bg1"/>
                  </a:solidFill>
                  <a:latin typeface="Montserrat Medium" pitchFamily="2" charset="0"/>
                  <a:cs typeface="Arial"/>
                </a:rPr>
                <a:t>Задачи</a:t>
              </a:r>
              <a:endParaRPr lang="fr-FR" sz="1867" dirty="0">
                <a:solidFill>
                  <a:schemeClr val="bg1"/>
                </a:solidFill>
                <a:latin typeface="Montserrat Medium" pitchFamily="2" charset="0"/>
                <a:cs typeface="Arial"/>
              </a:endParaRP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E3D7704C-ACEC-B2FE-372E-5ED575C23479}"/>
              </a:ext>
            </a:extLst>
          </p:cNvPr>
          <p:cNvGrpSpPr/>
          <p:nvPr/>
        </p:nvGrpSpPr>
        <p:grpSpPr>
          <a:xfrm>
            <a:off x="3720773" y="709325"/>
            <a:ext cx="2315095" cy="511431"/>
            <a:chOff x="2677417" y="759135"/>
            <a:chExt cx="1736321" cy="383573"/>
          </a:xfrm>
        </p:grpSpPr>
        <p:sp>
          <p:nvSpPr>
            <p:cNvPr id="47" name="Прямоугольник: скругленные углы 35">
              <a:extLst>
                <a:ext uri="{FF2B5EF4-FFF2-40B4-BE49-F238E27FC236}">
                  <a16:creationId xmlns:a16="http://schemas.microsoft.com/office/drawing/2014/main" id="{3406EA3C-8B7B-44D7-A486-808186431989}"/>
                </a:ext>
              </a:extLst>
            </p:cNvPr>
            <p:cNvSpPr/>
            <p:nvPr/>
          </p:nvSpPr>
          <p:spPr>
            <a:xfrm>
              <a:off x="2677417" y="759135"/>
              <a:ext cx="1736321" cy="383573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ru-RU" dirty="0">
                <a:solidFill>
                  <a:prstClr val="white"/>
                </a:solidFill>
                <a:latin typeface="Montserrat" pitchFamily="2" charset="0"/>
                <a:cs typeface="Arial"/>
              </a:endParaRP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32334ABE-FEE3-D75E-4FB1-B467E96E2865}"/>
                </a:ext>
              </a:extLst>
            </p:cNvPr>
            <p:cNvSpPr txBox="1"/>
            <p:nvPr/>
          </p:nvSpPr>
          <p:spPr>
            <a:xfrm>
              <a:off x="2835882" y="808550"/>
              <a:ext cx="1419390" cy="28474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914377">
                <a:defRPr/>
              </a:pPr>
              <a:r>
                <a:rPr lang="ru-RU" sz="1867" dirty="0">
                  <a:solidFill>
                    <a:schemeClr val="bg1"/>
                  </a:solidFill>
                  <a:latin typeface="Montserrat Medium" pitchFamily="2" charset="0"/>
                  <a:cs typeface="Arial"/>
                </a:rPr>
                <a:t>Мессенджер</a:t>
              </a:r>
              <a:endParaRPr lang="fr-FR" sz="1867" dirty="0">
                <a:solidFill>
                  <a:schemeClr val="bg1"/>
                </a:solidFill>
                <a:latin typeface="Montserrat Medium" pitchFamily="2" charset="0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534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7">
            <a:extLst>
              <a:ext uri="{FF2B5EF4-FFF2-40B4-BE49-F238E27FC236}">
                <a16:creationId xmlns:a16="http://schemas.microsoft.com/office/drawing/2014/main" id="{B1862D6E-295A-0EFE-EF1D-52C2811C76AD}"/>
              </a:ext>
            </a:extLst>
          </p:cNvPr>
          <p:cNvSpPr/>
          <p:nvPr/>
        </p:nvSpPr>
        <p:spPr>
          <a:xfrm>
            <a:off x="596370" y="4237329"/>
            <a:ext cx="4347503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39994" defTabSz="914377" fontAlgn="ctr"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867" dirty="0">
                <a:solidFill>
                  <a:prstClr val="white"/>
                </a:solidFill>
                <a:latin typeface="Montserrat" pitchFamily="2" charset="0"/>
                <a:cs typeface="Arial"/>
              </a:rPr>
              <a:t>Организационные процессы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3BA2BAC4-2397-A5E9-2BE0-C4738426B6C2}"/>
              </a:ext>
            </a:extLst>
          </p:cNvPr>
          <p:cNvSpPr txBox="1"/>
          <p:nvPr/>
        </p:nvSpPr>
        <p:spPr>
          <a:xfrm>
            <a:off x="596370" y="2906206"/>
            <a:ext cx="3099365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39994" defTabSz="914377" fontAlgn="ctr"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867" dirty="0">
                <a:solidFill>
                  <a:prstClr val="white"/>
                </a:solidFill>
                <a:latin typeface="Montserrat" pitchFamily="2" charset="0"/>
                <a:cs typeface="Arial"/>
              </a:rPr>
              <a:t>Бизнес-процессы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A069284F-3728-7F3A-76D0-6869AFF6E6C5}"/>
              </a:ext>
            </a:extLst>
          </p:cNvPr>
          <p:cNvSpPr txBox="1"/>
          <p:nvPr/>
        </p:nvSpPr>
        <p:spPr>
          <a:xfrm>
            <a:off x="596371" y="3352901"/>
            <a:ext cx="2795895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39994" defTabSz="914377" fontAlgn="ctr"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867" dirty="0">
                <a:solidFill>
                  <a:prstClr val="white"/>
                </a:solidFill>
                <a:latin typeface="Montserrat" pitchFamily="2" charset="0"/>
                <a:cs typeface="Arial"/>
              </a:rPr>
              <a:t>Смарт-процессы</a:t>
            </a:r>
          </a:p>
        </p:txBody>
      </p:sp>
      <p:sp>
        <p:nvSpPr>
          <p:cNvPr id="12" name="TextBox 18">
            <a:extLst>
              <a:ext uri="{FF2B5EF4-FFF2-40B4-BE49-F238E27FC236}">
                <a16:creationId xmlns:a16="http://schemas.microsoft.com/office/drawing/2014/main" id="{D373FC83-98B4-6523-57DD-3984C267053F}"/>
              </a:ext>
            </a:extLst>
          </p:cNvPr>
          <p:cNvSpPr txBox="1"/>
          <p:nvPr/>
        </p:nvSpPr>
        <p:spPr>
          <a:xfrm>
            <a:off x="596371" y="2421553"/>
            <a:ext cx="2313363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39994" defTabSz="914377" fontAlgn="ctr"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867" dirty="0">
                <a:solidFill>
                  <a:prstClr val="white"/>
                </a:solidFill>
                <a:latin typeface="Montserrat" pitchFamily="2" charset="0"/>
                <a:cs typeface="Arial"/>
              </a:rPr>
              <a:t>Роботы</a:t>
            </a:r>
          </a:p>
        </p:txBody>
      </p:sp>
      <p:sp>
        <p:nvSpPr>
          <p:cNvPr id="14" name="TextBox 41">
            <a:extLst>
              <a:ext uri="{FF2B5EF4-FFF2-40B4-BE49-F238E27FC236}">
                <a16:creationId xmlns:a16="http://schemas.microsoft.com/office/drawing/2014/main" id="{014DA987-6147-E4D2-AB88-14C605A8B790}"/>
              </a:ext>
            </a:extLst>
          </p:cNvPr>
          <p:cNvSpPr txBox="1"/>
          <p:nvPr/>
        </p:nvSpPr>
        <p:spPr>
          <a:xfrm>
            <a:off x="596370" y="1998777"/>
            <a:ext cx="2575276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39994" defTabSz="914377" fontAlgn="ctr"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867" dirty="0">
                <a:solidFill>
                  <a:prstClr val="white"/>
                </a:solidFill>
                <a:latin typeface="Montserrat" pitchFamily="2" charset="0"/>
                <a:cs typeface="Arial"/>
              </a:rPr>
              <a:t>Автоматизация</a:t>
            </a:r>
          </a:p>
        </p:txBody>
      </p:sp>
      <p:sp>
        <p:nvSpPr>
          <p:cNvPr id="18" name="TextBox 42">
            <a:extLst>
              <a:ext uri="{FF2B5EF4-FFF2-40B4-BE49-F238E27FC236}">
                <a16:creationId xmlns:a16="http://schemas.microsoft.com/office/drawing/2014/main" id="{0C061F08-D2AC-38C9-4D36-5985BC41C064}"/>
              </a:ext>
            </a:extLst>
          </p:cNvPr>
          <p:cNvSpPr txBox="1"/>
          <p:nvPr/>
        </p:nvSpPr>
        <p:spPr>
          <a:xfrm>
            <a:off x="596371" y="3790635"/>
            <a:ext cx="2907343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39994" defTabSz="914377" fontAlgn="ctr"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867" dirty="0">
                <a:solidFill>
                  <a:prstClr val="white"/>
                </a:solidFill>
                <a:latin typeface="Montserrat" pitchFamily="2" charset="0"/>
                <a:cs typeface="Arial"/>
              </a:rPr>
              <a:t>Умные сценарии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D68F6C3-C5E9-6FDE-0AA9-0A835E4ABE64}"/>
              </a:ext>
            </a:extLst>
          </p:cNvPr>
          <p:cNvGrpSpPr/>
          <p:nvPr/>
        </p:nvGrpSpPr>
        <p:grpSpPr>
          <a:xfrm>
            <a:off x="5327915" y="1989955"/>
            <a:ext cx="6459399" cy="3901380"/>
            <a:chOff x="3573505" y="1492466"/>
            <a:chExt cx="4844549" cy="2926035"/>
          </a:xfrm>
        </p:grpSpPr>
        <p:pic>
          <p:nvPicPr>
            <p:cNvPr id="32" name="Picture 4" descr="A black screen with a black background&#10;&#10;Description automatically generated">
              <a:extLst>
                <a:ext uri="{FF2B5EF4-FFF2-40B4-BE49-F238E27FC236}">
                  <a16:creationId xmlns:a16="http://schemas.microsoft.com/office/drawing/2014/main" id="{C765CAB2-4FA8-66E3-EC9B-E65E426AA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74273" y="1492466"/>
              <a:ext cx="4843781" cy="2649006"/>
            </a:xfrm>
            <a:prstGeom prst="rect">
              <a:avLst/>
            </a:prstGeom>
          </p:spPr>
        </p:pic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40F9BA53-5137-17A9-09CA-D91AE7D22787}"/>
                </a:ext>
              </a:extLst>
            </p:cNvPr>
            <p:cNvSpPr/>
            <p:nvPr/>
          </p:nvSpPr>
          <p:spPr>
            <a:xfrm>
              <a:off x="3950486" y="1544359"/>
              <a:ext cx="4095885" cy="2383808"/>
            </a:xfrm>
            <a:prstGeom prst="roundRect">
              <a:avLst>
                <a:gd name="adj" fmla="val 5070"/>
              </a:avLst>
            </a:prstGeom>
            <a:solidFill>
              <a:srgbClr val="1A191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  <p:pic>
          <p:nvPicPr>
            <p:cNvPr id="3" name="Picture 2" descr="A purple square with white text and a circle with a star&#10;&#10;Description automatically generated">
              <a:extLst>
                <a:ext uri="{FF2B5EF4-FFF2-40B4-BE49-F238E27FC236}">
                  <a16:creationId xmlns:a16="http://schemas.microsoft.com/office/drawing/2014/main" id="{9BC2E9CA-A609-DCA0-2251-873AF19E0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73505" y="2149607"/>
              <a:ext cx="439856" cy="553748"/>
            </a:xfrm>
            <a:prstGeom prst="rect">
              <a:avLst/>
            </a:prstGeom>
            <a:effectLst>
              <a:outerShdw blurRad="345139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Image 39" descr="Une image contenant capture d’écran, logiciel, texte, Icône d’ordinateur&#10;&#10;Description générée automatiquement">
              <a:extLst>
                <a:ext uri="{FF2B5EF4-FFF2-40B4-BE49-F238E27FC236}">
                  <a16:creationId xmlns:a16="http://schemas.microsoft.com/office/drawing/2014/main" id="{A339D02D-8204-C18B-5B18-E35D2AA90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38695" y="1643876"/>
              <a:ext cx="3885981" cy="2205288"/>
            </a:xfrm>
            <a:prstGeom prst="roundRect">
              <a:avLst>
                <a:gd name="adj" fmla="val 2392"/>
              </a:avLst>
            </a:prstGeom>
          </p:spPr>
        </p:pic>
        <p:grpSp>
          <p:nvGrpSpPr>
            <p:cNvPr id="23" name="Groupe 37">
              <a:extLst>
                <a:ext uri="{FF2B5EF4-FFF2-40B4-BE49-F238E27FC236}">
                  <a16:creationId xmlns:a16="http://schemas.microsoft.com/office/drawing/2014/main" id="{EE3417B5-5E78-475C-D00F-CE83C4E490C1}"/>
                </a:ext>
              </a:extLst>
            </p:cNvPr>
            <p:cNvGrpSpPr/>
            <p:nvPr/>
          </p:nvGrpSpPr>
          <p:grpSpPr>
            <a:xfrm>
              <a:off x="7059663" y="2016332"/>
              <a:ext cx="1087178" cy="2347905"/>
              <a:chOff x="2172038" y="-349569"/>
              <a:chExt cx="3175540" cy="6858000"/>
            </a:xfrm>
          </p:grpSpPr>
          <p:pic>
            <p:nvPicPr>
              <p:cNvPr id="33" name="Image 35">
                <a:extLst>
                  <a:ext uri="{FF2B5EF4-FFF2-40B4-BE49-F238E27FC236}">
                    <a16:creationId xmlns:a16="http://schemas.microsoft.com/office/drawing/2014/main" id="{F8B47BF0-D6E5-3B5B-5292-BF038F9463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72038" y="-349569"/>
                <a:ext cx="3175540" cy="6858000"/>
              </a:xfrm>
              <a:prstGeom prst="roundRect">
                <a:avLst>
                  <a:gd name="adj" fmla="val 11988"/>
                </a:avLst>
              </a:prstGeom>
            </p:spPr>
          </p:pic>
          <p:sp>
            <p:nvSpPr>
              <p:cNvPr id="34" name="Rectangle : coins arrondis 36">
                <a:extLst>
                  <a:ext uri="{FF2B5EF4-FFF2-40B4-BE49-F238E27FC236}">
                    <a16:creationId xmlns:a16="http://schemas.microsoft.com/office/drawing/2014/main" id="{C0478810-7EDE-8BE5-DFDA-9A81FA12AF0F}"/>
                  </a:ext>
                </a:extLst>
              </p:cNvPr>
              <p:cNvSpPr/>
              <p:nvPr/>
            </p:nvSpPr>
            <p:spPr>
              <a:xfrm>
                <a:off x="3025786" y="-297180"/>
                <a:ext cx="1405358" cy="411480"/>
              </a:xfrm>
              <a:prstGeom prst="roundRect">
                <a:avLst/>
              </a:prstGeom>
              <a:solidFill>
                <a:srgbClr val="F8F8F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>
                  <a:defRPr/>
                </a:pPr>
                <a:endParaRPr lang="fr-FR" kern="0">
                  <a:solidFill>
                    <a:prstClr val="white"/>
                  </a:solidFill>
                  <a:latin typeface="Century Gothic"/>
                  <a:cs typeface="Arial"/>
                </a:endParaRPr>
              </a:p>
            </p:txBody>
          </p:sp>
        </p:grpSp>
        <p:pic>
          <p:nvPicPr>
            <p:cNvPr id="35" name="Picture 11" descr="A black rectangular frame with a black border&#10;&#10;Description automatically generated">
              <a:extLst>
                <a:ext uri="{FF2B5EF4-FFF2-40B4-BE49-F238E27FC236}">
                  <a16:creationId xmlns:a16="http://schemas.microsoft.com/office/drawing/2014/main" id="{C520BB5B-3362-DACE-FA78-4EE94EC0B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9703" y="1971548"/>
              <a:ext cx="1176547" cy="2446953"/>
            </a:xfrm>
            <a:prstGeom prst="rect">
              <a:avLst/>
            </a:prstGeom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A0750CC-3708-9F3F-FB1D-95D6F61471B9}"/>
              </a:ext>
            </a:extLst>
          </p:cNvPr>
          <p:cNvGrpSpPr/>
          <p:nvPr/>
        </p:nvGrpSpPr>
        <p:grpSpPr>
          <a:xfrm>
            <a:off x="719403" y="709325"/>
            <a:ext cx="2816395" cy="511431"/>
            <a:chOff x="515555" y="759135"/>
            <a:chExt cx="2112296" cy="383573"/>
          </a:xfrm>
        </p:grpSpPr>
        <p:sp>
          <p:nvSpPr>
            <p:cNvPr id="16" name="Прямоугольник: скругленные углы 35">
              <a:extLst>
                <a:ext uri="{FF2B5EF4-FFF2-40B4-BE49-F238E27FC236}">
                  <a16:creationId xmlns:a16="http://schemas.microsoft.com/office/drawing/2014/main" id="{839980A4-03D7-E830-FEE9-508DC3BBB2F0}"/>
                </a:ext>
              </a:extLst>
            </p:cNvPr>
            <p:cNvSpPr/>
            <p:nvPr/>
          </p:nvSpPr>
          <p:spPr>
            <a:xfrm>
              <a:off x="525812" y="759135"/>
              <a:ext cx="2091782" cy="383573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ru-RU" dirty="0">
                <a:solidFill>
                  <a:prstClr val="white"/>
                </a:solidFill>
                <a:latin typeface="Montserrat" pitchFamily="2" charset="0"/>
                <a:cs typeface="Arial"/>
              </a:endParaRPr>
            </a:p>
          </p:txBody>
        </p:sp>
        <p:sp>
          <p:nvSpPr>
            <p:cNvPr id="17" name="ZoneTexte 51">
              <a:extLst>
                <a:ext uri="{FF2B5EF4-FFF2-40B4-BE49-F238E27FC236}">
                  <a16:creationId xmlns:a16="http://schemas.microsoft.com/office/drawing/2014/main" id="{CDC929EC-8EE0-6AA9-AA52-C3B20B2BAD45}"/>
                </a:ext>
              </a:extLst>
            </p:cNvPr>
            <p:cNvSpPr txBox="1"/>
            <p:nvPr/>
          </p:nvSpPr>
          <p:spPr>
            <a:xfrm>
              <a:off x="515555" y="808550"/>
              <a:ext cx="2112296" cy="28474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914377">
                <a:defRPr/>
              </a:pPr>
              <a:r>
                <a:rPr lang="fr-FR" sz="1867" dirty="0">
                  <a:solidFill>
                    <a:schemeClr val="bg1"/>
                  </a:solidFill>
                  <a:latin typeface="Montserrat Medium" pitchFamily="2" charset="0"/>
                  <a:cs typeface="Arial"/>
                </a:rPr>
                <a:t>Совместная работа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157500EC-DA0B-B211-D7A9-82F821C27D47}"/>
              </a:ext>
            </a:extLst>
          </p:cNvPr>
          <p:cNvGrpSpPr/>
          <p:nvPr/>
        </p:nvGrpSpPr>
        <p:grpSpPr>
          <a:xfrm>
            <a:off x="9097698" y="709325"/>
            <a:ext cx="2374900" cy="511431"/>
            <a:chOff x="6786214" y="759135"/>
            <a:chExt cx="1781175" cy="383573"/>
          </a:xfrm>
        </p:grpSpPr>
        <p:sp>
          <p:nvSpPr>
            <p:cNvPr id="38" name="Прямоугольник: скругленные углы 35">
              <a:extLst>
                <a:ext uri="{FF2B5EF4-FFF2-40B4-BE49-F238E27FC236}">
                  <a16:creationId xmlns:a16="http://schemas.microsoft.com/office/drawing/2014/main" id="{27875382-96DA-BF10-97E7-3ECA5044F141}"/>
                </a:ext>
              </a:extLst>
            </p:cNvPr>
            <p:cNvSpPr/>
            <p:nvPr/>
          </p:nvSpPr>
          <p:spPr>
            <a:xfrm>
              <a:off x="6786214" y="759135"/>
              <a:ext cx="1781175" cy="383573"/>
            </a:xfrm>
            <a:prstGeom prst="roundRect">
              <a:avLst>
                <a:gd name="adj" fmla="val 50000"/>
              </a:avLst>
            </a:prstGeom>
            <a:solidFill>
              <a:srgbClr val="BDF3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ru-RU" dirty="0">
                <a:solidFill>
                  <a:prstClr val="white"/>
                </a:solidFill>
                <a:latin typeface="Montserrat" pitchFamily="2" charset="0"/>
                <a:cs typeface="Arial"/>
              </a:endParaRPr>
            </a:p>
          </p:txBody>
        </p:sp>
        <p:sp>
          <p:nvSpPr>
            <p:cNvPr id="37" name="ZoneTexte 48">
              <a:extLst>
                <a:ext uri="{FF2B5EF4-FFF2-40B4-BE49-F238E27FC236}">
                  <a16:creationId xmlns:a16="http://schemas.microsoft.com/office/drawing/2014/main" id="{009AD08C-A84D-9A6C-8433-71D65A821040}"/>
                </a:ext>
              </a:extLst>
            </p:cNvPr>
            <p:cNvSpPr txBox="1"/>
            <p:nvPr/>
          </p:nvSpPr>
          <p:spPr>
            <a:xfrm>
              <a:off x="6893174" y="808550"/>
              <a:ext cx="1567258" cy="28474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914377">
                <a:defRPr/>
              </a:pPr>
              <a:r>
                <a:rPr lang="ru-RU" sz="1867" dirty="0">
                  <a:latin typeface="Montserrat Medium" pitchFamily="2" charset="0"/>
                  <a:cs typeface="Arial"/>
                </a:rPr>
                <a:t>Роботизация</a:t>
              </a:r>
              <a:endParaRPr lang="fr-FR" sz="1867" dirty="0">
                <a:latin typeface="Montserrat Medium" pitchFamily="2" charset="0"/>
                <a:cs typeface="Arial"/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D047D74-DE08-62A7-AA84-69EDED850A47}"/>
              </a:ext>
            </a:extLst>
          </p:cNvPr>
          <p:cNvGrpSpPr/>
          <p:nvPr/>
        </p:nvGrpSpPr>
        <p:grpSpPr>
          <a:xfrm>
            <a:off x="7829652" y="709325"/>
            <a:ext cx="1083072" cy="511431"/>
            <a:chOff x="5587205" y="759135"/>
            <a:chExt cx="812304" cy="383573"/>
          </a:xfrm>
        </p:grpSpPr>
        <p:sp>
          <p:nvSpPr>
            <p:cNvPr id="40" name="Прямоугольник: скругленные углы 35">
              <a:extLst>
                <a:ext uri="{FF2B5EF4-FFF2-40B4-BE49-F238E27FC236}">
                  <a16:creationId xmlns:a16="http://schemas.microsoft.com/office/drawing/2014/main" id="{0704D800-E10C-A8BB-FC6D-DBD7B38119E5}"/>
                </a:ext>
              </a:extLst>
            </p:cNvPr>
            <p:cNvSpPr/>
            <p:nvPr/>
          </p:nvSpPr>
          <p:spPr>
            <a:xfrm>
              <a:off x="5587205" y="759135"/>
              <a:ext cx="812304" cy="383573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ru-RU" dirty="0">
                <a:solidFill>
                  <a:prstClr val="white"/>
                </a:solidFill>
                <a:latin typeface="Montserrat" pitchFamily="2" charset="0"/>
                <a:cs typeface="Arial"/>
              </a:endParaRPr>
            </a:p>
          </p:txBody>
        </p:sp>
        <p:sp>
          <p:nvSpPr>
            <p:cNvPr id="41" name="ZoneTexte 52">
              <a:extLst>
                <a:ext uri="{FF2B5EF4-FFF2-40B4-BE49-F238E27FC236}">
                  <a16:creationId xmlns:a16="http://schemas.microsoft.com/office/drawing/2014/main" id="{C7C2FC86-ABA4-8349-9730-3321C336E634}"/>
                </a:ext>
              </a:extLst>
            </p:cNvPr>
            <p:cNvSpPr txBox="1"/>
            <p:nvPr/>
          </p:nvSpPr>
          <p:spPr>
            <a:xfrm>
              <a:off x="5686523" y="808550"/>
              <a:ext cx="613670" cy="28474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914377">
                <a:defRPr/>
              </a:pPr>
              <a:r>
                <a:rPr lang="fr-FR" sz="1867" dirty="0">
                  <a:solidFill>
                    <a:schemeClr val="bg1"/>
                  </a:solidFill>
                  <a:latin typeface="Montserrat Medium" pitchFamily="2" charset="0"/>
                  <a:cs typeface="Arial"/>
                </a:rPr>
                <a:t>CRM</a:t>
              </a: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66261160-F16B-4FC2-A5EE-6174D69004A4}"/>
              </a:ext>
            </a:extLst>
          </p:cNvPr>
          <p:cNvGrpSpPr/>
          <p:nvPr/>
        </p:nvGrpSpPr>
        <p:grpSpPr>
          <a:xfrm>
            <a:off x="6220842" y="709325"/>
            <a:ext cx="1423836" cy="511431"/>
            <a:chOff x="4463236" y="759135"/>
            <a:chExt cx="1067877" cy="383573"/>
          </a:xfrm>
        </p:grpSpPr>
        <p:sp>
          <p:nvSpPr>
            <p:cNvPr id="43" name="Прямоугольник: скругленные углы 35">
              <a:extLst>
                <a:ext uri="{FF2B5EF4-FFF2-40B4-BE49-F238E27FC236}">
                  <a16:creationId xmlns:a16="http://schemas.microsoft.com/office/drawing/2014/main" id="{3CF11D83-48AF-593C-C432-633489B6A108}"/>
                </a:ext>
              </a:extLst>
            </p:cNvPr>
            <p:cNvSpPr/>
            <p:nvPr/>
          </p:nvSpPr>
          <p:spPr>
            <a:xfrm>
              <a:off x="4463236" y="759135"/>
              <a:ext cx="1067877" cy="383573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ru-RU" dirty="0">
                <a:solidFill>
                  <a:prstClr val="white"/>
                </a:solidFill>
                <a:latin typeface="Montserrat" pitchFamily="2" charset="0"/>
                <a:cs typeface="Arial"/>
              </a:endParaRPr>
            </a:p>
          </p:txBody>
        </p:sp>
        <p:sp>
          <p:nvSpPr>
            <p:cNvPr id="44" name="ZoneTexte 50">
              <a:extLst>
                <a:ext uri="{FF2B5EF4-FFF2-40B4-BE49-F238E27FC236}">
                  <a16:creationId xmlns:a16="http://schemas.microsoft.com/office/drawing/2014/main" id="{1A25FD26-6540-FAB4-F426-101CA07275D6}"/>
                </a:ext>
              </a:extLst>
            </p:cNvPr>
            <p:cNvSpPr txBox="1"/>
            <p:nvPr/>
          </p:nvSpPr>
          <p:spPr>
            <a:xfrm>
              <a:off x="4561548" y="808550"/>
              <a:ext cx="871252" cy="28474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914377">
                <a:defRPr/>
              </a:pPr>
              <a:r>
                <a:rPr lang="fr-FR" sz="1867" dirty="0" err="1">
                  <a:solidFill>
                    <a:schemeClr val="bg1"/>
                  </a:solidFill>
                  <a:latin typeface="Montserrat Medium" pitchFamily="2" charset="0"/>
                  <a:cs typeface="Arial"/>
                </a:rPr>
                <a:t>Задачи</a:t>
              </a:r>
              <a:endParaRPr lang="fr-FR" sz="1867" dirty="0">
                <a:solidFill>
                  <a:schemeClr val="bg1"/>
                </a:solidFill>
                <a:latin typeface="Montserrat Medium" pitchFamily="2" charset="0"/>
                <a:cs typeface="Arial"/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402DD0-1464-17B1-D610-81B0D121C185}"/>
              </a:ext>
            </a:extLst>
          </p:cNvPr>
          <p:cNvGrpSpPr/>
          <p:nvPr/>
        </p:nvGrpSpPr>
        <p:grpSpPr>
          <a:xfrm>
            <a:off x="3720773" y="709325"/>
            <a:ext cx="2315095" cy="511431"/>
            <a:chOff x="2677417" y="759135"/>
            <a:chExt cx="1736321" cy="383573"/>
          </a:xfrm>
        </p:grpSpPr>
        <p:sp>
          <p:nvSpPr>
            <p:cNvPr id="46" name="Прямоугольник: скругленные углы 35">
              <a:extLst>
                <a:ext uri="{FF2B5EF4-FFF2-40B4-BE49-F238E27FC236}">
                  <a16:creationId xmlns:a16="http://schemas.microsoft.com/office/drawing/2014/main" id="{B0E0083F-CBA5-D135-1BA7-3AB013E0239F}"/>
                </a:ext>
              </a:extLst>
            </p:cNvPr>
            <p:cNvSpPr/>
            <p:nvPr/>
          </p:nvSpPr>
          <p:spPr>
            <a:xfrm>
              <a:off x="2677417" y="759135"/>
              <a:ext cx="1736321" cy="383573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ru-RU" dirty="0">
                <a:solidFill>
                  <a:prstClr val="white"/>
                </a:solidFill>
                <a:latin typeface="Montserrat" pitchFamily="2" charset="0"/>
                <a:cs typeface="Arial"/>
              </a:endParaRPr>
            </a:p>
          </p:txBody>
        </p:sp>
        <p:sp>
          <p:nvSpPr>
            <p:cNvPr id="47" name="ZoneTexte 49">
              <a:extLst>
                <a:ext uri="{FF2B5EF4-FFF2-40B4-BE49-F238E27FC236}">
                  <a16:creationId xmlns:a16="http://schemas.microsoft.com/office/drawing/2014/main" id="{F580B855-5DD9-A849-EB3A-E0D321735F91}"/>
                </a:ext>
              </a:extLst>
            </p:cNvPr>
            <p:cNvSpPr txBox="1"/>
            <p:nvPr/>
          </p:nvSpPr>
          <p:spPr>
            <a:xfrm>
              <a:off x="2835882" y="808550"/>
              <a:ext cx="1419390" cy="28474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914377">
                <a:defRPr/>
              </a:pPr>
              <a:r>
                <a:rPr lang="ru-RU" sz="1867" dirty="0">
                  <a:solidFill>
                    <a:schemeClr val="bg1"/>
                  </a:solidFill>
                  <a:latin typeface="Montserrat Medium" pitchFamily="2" charset="0"/>
                  <a:cs typeface="Arial"/>
                </a:rPr>
                <a:t>Мессенджер</a:t>
              </a:r>
              <a:endParaRPr lang="fr-FR" sz="1867" dirty="0">
                <a:solidFill>
                  <a:schemeClr val="bg1"/>
                </a:solidFill>
                <a:latin typeface="Montserrat Medium" pitchFamily="2" charset="0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564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5CBEE5FA-7765-D842-BAFF-6AD433CD6000}"/>
              </a:ext>
            </a:extLst>
          </p:cNvPr>
          <p:cNvSpPr txBox="1"/>
          <p:nvPr/>
        </p:nvSpPr>
        <p:spPr>
          <a:xfrm>
            <a:off x="610909" y="1028734"/>
            <a:ext cx="6157167" cy="127432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267" b="1" dirty="0">
                <a:solidFill>
                  <a:schemeClr val="bg1"/>
                </a:solidFill>
                <a:latin typeface="Montserrat" pitchFamily="2" charset="77"/>
              </a:rPr>
              <a:t>Битрикс24</a:t>
            </a:r>
          </a:p>
          <a:p>
            <a:pPr>
              <a:lnSpc>
                <a:spcPct val="90000"/>
              </a:lnSpc>
            </a:pPr>
            <a:r>
              <a:rPr lang="ru-RU" sz="4267" b="1" dirty="0">
                <a:solidFill>
                  <a:srgbClr val="BDF300"/>
                </a:solidFill>
                <a:latin typeface="Montserrat" pitchFamily="2" charset="77"/>
              </a:rPr>
              <a:t>Документы</a:t>
            </a:r>
          </a:p>
        </p:txBody>
      </p:sp>
      <p:sp>
        <p:nvSpPr>
          <p:cNvPr id="24" name="ZoneTexte 2">
            <a:extLst>
              <a:ext uri="{FF2B5EF4-FFF2-40B4-BE49-F238E27FC236}">
                <a16:creationId xmlns:a16="http://schemas.microsoft.com/office/drawing/2014/main" id="{B7871172-747F-194D-942D-A674452896AD}"/>
              </a:ext>
            </a:extLst>
          </p:cNvPr>
          <p:cNvSpPr txBox="1"/>
          <p:nvPr/>
        </p:nvSpPr>
        <p:spPr>
          <a:xfrm>
            <a:off x="577082" y="2808472"/>
            <a:ext cx="4583854" cy="6832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17488" defTabSz="914377" font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white"/>
                </a:solidFill>
                <a:latin typeface="Montserrat" pitchFamily="2" charset="0"/>
                <a:cs typeface="Arial"/>
              </a:rPr>
              <a:t>Совместное редактирование документов, таблиц и презентаций</a:t>
            </a:r>
            <a:endParaRPr lang="fr-FR" sz="1600" dirty="0">
              <a:solidFill>
                <a:prstClr val="white"/>
              </a:solidFill>
              <a:latin typeface="Montserrat" pitchFamily="2" charset="0"/>
              <a:cs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13C52C1-252C-614F-83A3-AAC39CB98CA2}"/>
              </a:ext>
            </a:extLst>
          </p:cNvPr>
          <p:cNvSpPr/>
          <p:nvPr/>
        </p:nvSpPr>
        <p:spPr>
          <a:xfrm>
            <a:off x="577083" y="4384328"/>
            <a:ext cx="3793439" cy="387798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17488" defTabSz="914377" font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white"/>
                </a:solidFill>
                <a:latin typeface="Montserrat" pitchFamily="2" charset="0"/>
                <a:cs typeface="Arial"/>
              </a:rPr>
              <a:t>Автоматическое сохранение</a:t>
            </a:r>
            <a:endParaRPr lang="fr-FR" sz="1600" dirty="0">
              <a:solidFill>
                <a:prstClr val="white"/>
              </a:solidFill>
              <a:latin typeface="Montserrat" pitchFamily="2" charset="0"/>
              <a:cs typeface="Arial"/>
            </a:endParaRPr>
          </a:p>
        </p:txBody>
      </p:sp>
      <p:sp>
        <p:nvSpPr>
          <p:cNvPr id="26" name="ZoneTexte 12">
            <a:extLst>
              <a:ext uri="{FF2B5EF4-FFF2-40B4-BE49-F238E27FC236}">
                <a16:creationId xmlns:a16="http://schemas.microsoft.com/office/drawing/2014/main" id="{D7481015-060F-1F45-8D9C-BD4F9F37448A}"/>
              </a:ext>
            </a:extLst>
          </p:cNvPr>
          <p:cNvSpPr txBox="1"/>
          <p:nvPr/>
        </p:nvSpPr>
        <p:spPr>
          <a:xfrm>
            <a:off x="577083" y="3584090"/>
            <a:ext cx="5146959" cy="6832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17488" defTabSz="914377" font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white"/>
                </a:solidFill>
                <a:latin typeface="Montserrat" pitchFamily="2" charset="0"/>
                <a:cs typeface="Arial"/>
              </a:rPr>
              <a:t>Одновременное редактирование</a:t>
            </a:r>
            <a:r>
              <a:rPr lang="en-US" sz="1600" dirty="0">
                <a:solidFill>
                  <a:prstClr val="white"/>
                </a:solidFill>
                <a:latin typeface="Montserrat" pitchFamily="2" charset="0"/>
                <a:cs typeface="Arial"/>
              </a:rPr>
              <a:t/>
            </a:r>
            <a:br>
              <a:rPr lang="en-US" sz="1600" dirty="0">
                <a:solidFill>
                  <a:prstClr val="white"/>
                </a:solidFill>
                <a:latin typeface="Montserrat" pitchFamily="2" charset="0"/>
                <a:cs typeface="Arial"/>
              </a:rPr>
            </a:br>
            <a:r>
              <a:rPr lang="ru-RU" sz="1600" dirty="0">
                <a:solidFill>
                  <a:prstClr val="white"/>
                </a:solidFill>
                <a:latin typeface="Montserrat" pitchFamily="2" charset="0"/>
                <a:cs typeface="Arial"/>
              </a:rPr>
              <a:t>с коллегами и приглашенными</a:t>
            </a:r>
            <a:endParaRPr lang="fr-FR" sz="1600" dirty="0">
              <a:solidFill>
                <a:prstClr val="white"/>
              </a:solidFill>
              <a:latin typeface="Montserrat" pitchFamily="2" charset="0"/>
              <a:cs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2AA3B1-3961-9141-B83D-F3B265B3C2E6}"/>
              </a:ext>
            </a:extLst>
          </p:cNvPr>
          <p:cNvSpPr/>
          <p:nvPr/>
        </p:nvSpPr>
        <p:spPr>
          <a:xfrm>
            <a:off x="577083" y="4950653"/>
            <a:ext cx="3545466" cy="1052596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17488" defTabSz="914377" font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white"/>
                </a:solidFill>
                <a:latin typeface="Montserrat" pitchFamily="2" charset="0"/>
                <a:cs typeface="Arial"/>
              </a:rPr>
              <a:t>Поддержка всех популярных форматов</a:t>
            </a:r>
            <a:r>
              <a:rPr lang="en-US" sz="1600" dirty="0">
                <a:solidFill>
                  <a:prstClr val="white"/>
                </a:solidFill>
                <a:latin typeface="Montserrat" pitchFamily="2" charset="0"/>
                <a:cs typeface="Arial"/>
              </a:rPr>
              <a:t> </a:t>
            </a:r>
            <a:r>
              <a:rPr lang="ru-RU" sz="1600" dirty="0">
                <a:solidFill>
                  <a:prstClr val="white"/>
                </a:solidFill>
                <a:latin typeface="Montserrat" pitchFamily="2" charset="0"/>
                <a:cs typeface="Arial"/>
              </a:rPr>
              <a:t>файлов</a:t>
            </a:r>
            <a:r>
              <a:rPr lang="en-US" sz="1600" dirty="0">
                <a:solidFill>
                  <a:prstClr val="white"/>
                </a:solidFill>
                <a:latin typeface="Montserrat" pitchFamily="2" charset="0"/>
                <a:cs typeface="Arial"/>
              </a:rPr>
              <a:t/>
            </a:r>
            <a:br>
              <a:rPr lang="en-US" sz="1600" dirty="0">
                <a:solidFill>
                  <a:prstClr val="white"/>
                </a:solidFill>
                <a:latin typeface="Montserrat" pitchFamily="2" charset="0"/>
                <a:cs typeface="Arial"/>
              </a:rPr>
            </a:br>
            <a:r>
              <a:rPr lang="fr-FR" sz="1000" dirty="0">
                <a:solidFill>
                  <a:schemeClr val="bg1"/>
                </a:solidFill>
                <a:latin typeface="Montserrat" pitchFamily="2" charset="0"/>
              </a:rPr>
              <a:t>docx, xlsx, pptx, </a:t>
            </a:r>
            <a:r>
              <a:rPr lang="fr-FR" sz="1000" dirty="0" err="1">
                <a:solidFill>
                  <a:schemeClr val="bg1"/>
                </a:solidFill>
                <a:latin typeface="Montserrat" pitchFamily="2" charset="0"/>
              </a:rPr>
              <a:t>odt</a:t>
            </a:r>
            <a:r>
              <a:rPr lang="fr-FR" sz="1000" dirty="0">
                <a:solidFill>
                  <a:schemeClr val="bg1"/>
                </a:solidFill>
                <a:latin typeface="Montserrat" pitchFamily="2" charset="0"/>
              </a:rPr>
              <a:t>, </a:t>
            </a:r>
            <a:r>
              <a:rPr lang="fr-FR" sz="1000" dirty="0" err="1">
                <a:solidFill>
                  <a:schemeClr val="bg1"/>
                </a:solidFill>
                <a:latin typeface="Montserrat" pitchFamily="2" charset="0"/>
              </a:rPr>
              <a:t>ods</a:t>
            </a:r>
            <a:r>
              <a:rPr lang="fr-FR" sz="1000" dirty="0">
                <a:solidFill>
                  <a:schemeClr val="bg1"/>
                </a:solidFill>
                <a:latin typeface="Montserrat" pitchFamily="2" charset="0"/>
              </a:rPr>
              <a:t>, </a:t>
            </a:r>
            <a:r>
              <a:rPr lang="fr-FR" sz="1000" dirty="0" err="1">
                <a:solidFill>
                  <a:schemeClr val="bg1"/>
                </a:solidFill>
                <a:latin typeface="Montserrat" pitchFamily="2" charset="0"/>
              </a:rPr>
              <a:t>odp</a:t>
            </a:r>
            <a:r>
              <a:rPr lang="fr-FR" sz="1000" dirty="0">
                <a:solidFill>
                  <a:schemeClr val="bg1"/>
                </a:solidFill>
                <a:latin typeface="Montserrat" pitchFamily="2" charset="0"/>
              </a:rPr>
              <a:t>, doc,</a:t>
            </a:r>
            <a:br>
              <a:rPr lang="fr-FR" sz="1000" dirty="0">
                <a:solidFill>
                  <a:schemeClr val="bg1"/>
                </a:solidFill>
                <a:latin typeface="Montserrat" pitchFamily="2" charset="0"/>
              </a:rPr>
            </a:br>
            <a:r>
              <a:rPr lang="fr-FR" sz="1000" dirty="0" err="1">
                <a:solidFill>
                  <a:schemeClr val="bg1"/>
                </a:solidFill>
                <a:latin typeface="Montserrat" pitchFamily="2" charset="0"/>
              </a:rPr>
              <a:t>xls</a:t>
            </a:r>
            <a:r>
              <a:rPr lang="fr-FR" sz="1000" dirty="0">
                <a:solidFill>
                  <a:schemeClr val="bg1"/>
                </a:solidFill>
                <a:latin typeface="Montserrat" pitchFamily="2" charset="0"/>
              </a:rPr>
              <a:t>, </a:t>
            </a:r>
            <a:r>
              <a:rPr lang="fr-FR" sz="1000" dirty="0" err="1">
                <a:solidFill>
                  <a:schemeClr val="bg1"/>
                </a:solidFill>
                <a:latin typeface="Montserrat" pitchFamily="2" charset="0"/>
              </a:rPr>
              <a:t>ppt</a:t>
            </a:r>
            <a:r>
              <a:rPr lang="fr-FR" sz="1000" dirty="0">
                <a:solidFill>
                  <a:schemeClr val="bg1"/>
                </a:solidFill>
                <a:latin typeface="Montserrat" pitchFamily="2" charset="0"/>
              </a:rPr>
              <a:t>, </a:t>
            </a:r>
            <a:r>
              <a:rPr lang="fr-FR" sz="1000" dirty="0" err="1">
                <a:solidFill>
                  <a:schemeClr val="bg1"/>
                </a:solidFill>
                <a:latin typeface="Montserrat" pitchFamily="2" charset="0"/>
              </a:rPr>
              <a:t>pdf</a:t>
            </a:r>
            <a:r>
              <a:rPr lang="fr-FR" sz="1000" dirty="0">
                <a:solidFill>
                  <a:schemeClr val="bg1"/>
                </a:solidFill>
                <a:latin typeface="Montserrat" pitchFamily="2" charset="0"/>
              </a:rPr>
              <a:t>, txt, </a:t>
            </a:r>
            <a:r>
              <a:rPr lang="fr-FR" sz="1000" dirty="0" err="1">
                <a:solidFill>
                  <a:schemeClr val="bg1"/>
                </a:solidFill>
                <a:latin typeface="Montserrat" pitchFamily="2" charset="0"/>
              </a:rPr>
              <a:t>rtf</a:t>
            </a:r>
            <a:r>
              <a:rPr lang="fr-FR" sz="1000" dirty="0">
                <a:solidFill>
                  <a:schemeClr val="bg1"/>
                </a:solidFill>
                <a:latin typeface="Montserrat" pitchFamily="2" charset="0"/>
              </a:rPr>
              <a:t>, html, epub, csv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9C6955-34B5-2A62-F159-0A96531BEA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1957" y="1148645"/>
            <a:ext cx="7296811" cy="4776633"/>
          </a:xfrm>
          <a:prstGeom prst="roundRect">
            <a:avLst>
              <a:gd name="adj" fmla="val 2440"/>
            </a:avLst>
          </a:prstGeom>
        </p:spPr>
      </p:pic>
    </p:spTree>
    <p:extLst>
      <p:ext uri="{BB962C8B-B14F-4D97-AF65-F5344CB8AC3E}">
        <p14:creationId xmlns:p14="http://schemas.microsoft.com/office/powerpoint/2010/main" val="388126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14CAC90-8EED-EF4A-B6B1-87C9EE1378AC}"/>
              </a:ext>
            </a:extLst>
          </p:cNvPr>
          <p:cNvSpPr txBox="1"/>
          <p:nvPr/>
        </p:nvSpPr>
        <p:spPr>
          <a:xfrm>
            <a:off x="527382" y="548681"/>
            <a:ext cx="5575550" cy="671209"/>
          </a:xfrm>
          <a:prstGeom prst="rect">
            <a:avLst/>
          </a:prstGeom>
          <a:noFill/>
        </p:spPr>
        <p:txBody>
          <a:bodyPr wrap="none" lIns="120000" rtlCol="0">
            <a:spAutoFit/>
          </a:bodyPr>
          <a:lstStyle>
            <a:defPPr>
              <a:defRPr lang="fr-FR"/>
            </a:defPPr>
            <a:lvl1pPr>
              <a:lnSpc>
                <a:spcPct val="80000"/>
              </a:lnSpc>
              <a:defRPr sz="4400" b="1">
                <a:solidFill>
                  <a:srgbClr val="2EC5F6"/>
                </a:solidFill>
                <a:latin typeface="Montserrat" pitchFamily="2" charset="77"/>
              </a:defRPr>
            </a:lvl1pPr>
          </a:lstStyle>
          <a:p>
            <a:r>
              <a:rPr lang="ru-RU" sz="4667" dirty="0">
                <a:solidFill>
                  <a:schemeClr val="bg1"/>
                </a:solidFill>
              </a:rPr>
              <a:t>Битрикс24 </a:t>
            </a:r>
            <a:r>
              <a:rPr lang="ru-RU" sz="4667" dirty="0">
                <a:solidFill>
                  <a:srgbClr val="BDF300"/>
                </a:solidFill>
              </a:rPr>
              <a:t>Диск</a:t>
            </a:r>
            <a:endParaRPr lang="fr-FR" sz="4667" dirty="0">
              <a:solidFill>
                <a:srgbClr val="BDF3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58D272-D235-4B49-AD41-5432F3AFBB3D}"/>
              </a:ext>
            </a:extLst>
          </p:cNvPr>
          <p:cNvSpPr txBox="1"/>
          <p:nvPr/>
        </p:nvSpPr>
        <p:spPr>
          <a:xfrm>
            <a:off x="623392" y="1221435"/>
            <a:ext cx="6784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BDF300"/>
                </a:solidFill>
                <a:latin typeface="Montserrat Medium" pitchFamily="2" charset="77"/>
              </a:rPr>
              <a:t>Все рабочие документы — внутри компании</a:t>
            </a:r>
          </a:p>
        </p:txBody>
      </p:sp>
      <p:sp>
        <p:nvSpPr>
          <p:cNvPr id="12" name="ZoneTexte 7">
            <a:extLst>
              <a:ext uri="{FF2B5EF4-FFF2-40B4-BE49-F238E27FC236}">
                <a16:creationId xmlns:a16="http://schemas.microsoft.com/office/drawing/2014/main" id="{7765BECA-32D0-5F42-B532-0F94010477C3}"/>
              </a:ext>
            </a:extLst>
          </p:cNvPr>
          <p:cNvSpPr txBox="1"/>
          <p:nvPr/>
        </p:nvSpPr>
        <p:spPr>
          <a:xfrm>
            <a:off x="7762033" y="2031016"/>
            <a:ext cx="4319681" cy="4419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17488" defTabSz="914377" font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white"/>
                </a:solidFill>
                <a:latin typeface="Montserrat" pitchFamily="2" charset="0"/>
                <a:cs typeface="Arial"/>
              </a:rPr>
              <a:t>Привычная система работы </a:t>
            </a:r>
          </a:p>
          <a:p>
            <a:pPr marL="231775" indent="-217488" defTabSz="914377" font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white"/>
                </a:solidFill>
                <a:latin typeface="Montserrat" pitchFamily="2" charset="0"/>
                <a:cs typeface="Arial"/>
              </a:rPr>
              <a:t>и хранения документов</a:t>
            </a:r>
            <a:endParaRPr lang="fr-FR" sz="1600" dirty="0">
              <a:solidFill>
                <a:prstClr val="white"/>
              </a:solidFill>
              <a:latin typeface="Montserrat" pitchFamily="2" charset="0"/>
              <a:cs typeface="Arial"/>
            </a:endParaRPr>
          </a:p>
          <a:p>
            <a:pPr marL="231775" indent="-217488" defTabSz="914377" font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white"/>
                </a:solidFill>
                <a:latin typeface="Montserrat" pitchFamily="2" charset="0"/>
                <a:cs typeface="Arial"/>
              </a:rPr>
              <a:t>Свой Диск сотрудника</a:t>
            </a:r>
          </a:p>
          <a:p>
            <a:pPr marL="231775" indent="-217488" defTabSz="914377" font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white"/>
                </a:solidFill>
                <a:latin typeface="Montserrat" pitchFamily="2" charset="0"/>
                <a:cs typeface="Arial"/>
              </a:rPr>
              <a:t>Общий Диск компании</a:t>
            </a:r>
          </a:p>
          <a:p>
            <a:pPr marL="231775" indent="-217488" defTabSz="914377" font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white"/>
                </a:solidFill>
                <a:latin typeface="Montserrat" pitchFamily="2" charset="0"/>
                <a:cs typeface="Arial"/>
              </a:rPr>
              <a:t>Права доступа к файлам и папкам </a:t>
            </a:r>
          </a:p>
          <a:p>
            <a:pPr marL="231775" indent="-217488" defTabSz="914377" font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white"/>
                </a:solidFill>
                <a:latin typeface="Montserrat" pitchFamily="2" charset="0"/>
                <a:cs typeface="Arial"/>
              </a:rPr>
              <a:t>Синхронизация с локальным компьютером</a:t>
            </a:r>
          </a:p>
          <a:p>
            <a:pPr marL="231775" indent="-217488" defTabSz="914377" font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white"/>
                </a:solidFill>
                <a:latin typeface="Montserrat" pitchFamily="2" charset="0"/>
                <a:cs typeface="Arial"/>
              </a:rPr>
              <a:t>Публичные ссылки на файлы</a:t>
            </a:r>
            <a:br>
              <a:rPr lang="ru-RU" sz="1600" dirty="0">
                <a:solidFill>
                  <a:prstClr val="white"/>
                </a:solidFill>
                <a:latin typeface="Montserrat" pitchFamily="2" charset="0"/>
                <a:cs typeface="Arial"/>
              </a:rPr>
            </a:br>
            <a:r>
              <a:rPr lang="ru-RU" sz="1600" dirty="0">
                <a:solidFill>
                  <a:prstClr val="white"/>
                </a:solidFill>
                <a:latin typeface="Montserrat" pitchFamily="2" charset="0"/>
                <a:cs typeface="Arial"/>
              </a:rPr>
              <a:t>и папки</a:t>
            </a:r>
          </a:p>
          <a:p>
            <a:pPr marL="231775" indent="-217488" defTabSz="914377" font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white"/>
                </a:solidFill>
                <a:latin typeface="Montserrat" pitchFamily="2" charset="0"/>
                <a:cs typeface="Arial"/>
              </a:rPr>
              <a:t>Работа с документами в любых ваших программах </a:t>
            </a:r>
            <a:endParaRPr lang="fr-FR" sz="1600" dirty="0">
              <a:solidFill>
                <a:prstClr val="white"/>
              </a:solidFill>
              <a:latin typeface="Montserrat" pitchFamily="2" charset="0"/>
              <a:cs typeface="Arial"/>
            </a:endParaRPr>
          </a:p>
        </p:txBody>
      </p:sp>
      <p:pic>
        <p:nvPicPr>
          <p:cNvPr id="4" name="Рисунок 3" descr="Изображение выглядит как программное обеспечение, текст, Значок на компьютере, Операционная система&#10;&#10;Автоматически созданное описание">
            <a:extLst>
              <a:ext uri="{FF2B5EF4-FFF2-40B4-BE49-F238E27FC236}">
                <a16:creationId xmlns:a16="http://schemas.microsoft.com/office/drawing/2014/main" id="{748DE1D8-F66A-45E3-31B1-66DF71351B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24" y="2099733"/>
            <a:ext cx="6734387" cy="4208992"/>
          </a:xfrm>
          <a:prstGeom prst="roundRect">
            <a:avLst>
              <a:gd name="adj" fmla="val 2184"/>
            </a:avLst>
          </a:prstGeom>
        </p:spPr>
      </p:pic>
    </p:spTree>
    <p:extLst>
      <p:ext uri="{BB962C8B-B14F-4D97-AF65-F5344CB8AC3E}">
        <p14:creationId xmlns:p14="http://schemas.microsoft.com/office/powerpoint/2010/main" val="370485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5CBEE5FA-7765-D842-BAFF-6AD433CD6000}"/>
              </a:ext>
            </a:extLst>
          </p:cNvPr>
          <p:cNvSpPr txBox="1"/>
          <p:nvPr/>
        </p:nvSpPr>
        <p:spPr>
          <a:xfrm>
            <a:off x="623393" y="452670"/>
            <a:ext cx="6157167" cy="738728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667" b="1" dirty="0">
                <a:solidFill>
                  <a:schemeClr val="bg1"/>
                </a:solidFill>
                <a:latin typeface="Montserrat" pitchFamily="2" charset="0"/>
              </a:rPr>
              <a:t>Битрикс24 </a:t>
            </a:r>
            <a:r>
              <a:rPr lang="ru-RU" sz="4667" b="1" dirty="0">
                <a:solidFill>
                  <a:srgbClr val="BDF300"/>
                </a:solidFill>
                <a:latin typeface="Montserrat" pitchFamily="2" charset="0"/>
              </a:rPr>
              <a:t>Почта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686856-C3C3-A14F-A0EB-1A33381CD7AE}"/>
              </a:ext>
            </a:extLst>
          </p:cNvPr>
          <p:cNvSpPr/>
          <p:nvPr/>
        </p:nvSpPr>
        <p:spPr>
          <a:xfrm>
            <a:off x="623392" y="1194429"/>
            <a:ext cx="6096000" cy="37965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867" dirty="0">
                <a:solidFill>
                  <a:srgbClr val="BDF300"/>
                </a:solidFill>
                <a:latin typeface="Montserrat Medium" pitchFamily="2" charset="77"/>
              </a:rPr>
              <a:t>Коммуникации с внешними пользователями </a:t>
            </a:r>
          </a:p>
        </p:txBody>
      </p:sp>
      <p:sp>
        <p:nvSpPr>
          <p:cNvPr id="24" name="Прямоугольник 4">
            <a:extLst>
              <a:ext uri="{FF2B5EF4-FFF2-40B4-BE49-F238E27FC236}">
                <a16:creationId xmlns:a16="http://schemas.microsoft.com/office/drawing/2014/main" id="{2957EBA9-2BF3-DC43-BCBC-3AC86569DFEF}"/>
              </a:ext>
            </a:extLst>
          </p:cNvPr>
          <p:cNvSpPr/>
          <p:nvPr/>
        </p:nvSpPr>
        <p:spPr bwMode="auto">
          <a:xfrm>
            <a:off x="646051" y="5061182"/>
            <a:ext cx="3625747" cy="369332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dirty="0">
                <a:solidFill>
                  <a:schemeClr val="bg1"/>
                </a:solidFill>
                <a:latin typeface="Montserrat SemiBold" pitchFamily="2" charset="77"/>
              </a:rPr>
              <a:t>Работает в 30 раз </a:t>
            </a:r>
            <a:r>
              <a:rPr lang="ru-RU" b="1" dirty="0">
                <a:solidFill>
                  <a:srgbClr val="BDF300"/>
                </a:solidFill>
                <a:latin typeface="Montserrat SemiBold" pitchFamily="2" charset="77"/>
              </a:rPr>
              <a:t>быстрее</a:t>
            </a:r>
            <a:endParaRPr b="1" dirty="0">
              <a:solidFill>
                <a:srgbClr val="BDF300"/>
              </a:solidFill>
              <a:latin typeface="Montserrat SemiBold" pitchFamily="2" charset="77"/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F2856CFA-DC03-3D48-8CA5-360CEBB9D184}"/>
              </a:ext>
            </a:extLst>
          </p:cNvPr>
          <p:cNvSpPr/>
          <p:nvPr/>
        </p:nvSpPr>
        <p:spPr bwMode="auto">
          <a:xfrm>
            <a:off x="585962" y="3388090"/>
            <a:ext cx="4497483" cy="387798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17488" defTabSz="914377" font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white"/>
                </a:solidFill>
                <a:latin typeface="Montserrat" pitchFamily="2" charset="0"/>
                <a:cs typeface="Arial"/>
              </a:rPr>
              <a:t>Обсуждение письма с коллегами</a:t>
            </a:r>
            <a:endParaRPr sz="1600" dirty="0">
              <a:solidFill>
                <a:prstClr val="white"/>
              </a:solidFill>
              <a:latin typeface="Montserrat" pitchFamily="2" charset="0"/>
              <a:cs typeface="Arial"/>
            </a:endParaRPr>
          </a:p>
        </p:txBody>
      </p:sp>
      <p:sp>
        <p:nvSpPr>
          <p:cNvPr id="22" name="Прямоугольник 4">
            <a:extLst>
              <a:ext uri="{FF2B5EF4-FFF2-40B4-BE49-F238E27FC236}">
                <a16:creationId xmlns:a16="http://schemas.microsoft.com/office/drawing/2014/main" id="{305C8874-2497-CA41-A199-E7F648C7F17D}"/>
              </a:ext>
            </a:extLst>
          </p:cNvPr>
          <p:cNvSpPr/>
          <p:nvPr/>
        </p:nvSpPr>
        <p:spPr bwMode="auto">
          <a:xfrm>
            <a:off x="585962" y="2976768"/>
            <a:ext cx="3944539" cy="387798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17488" defTabSz="914377" font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white"/>
                </a:solidFill>
                <a:latin typeface="Montserrat" pitchFamily="2" charset="0"/>
                <a:cs typeface="Arial"/>
              </a:rPr>
              <a:t>Задача из письма</a:t>
            </a:r>
            <a:endParaRPr sz="1600" dirty="0">
              <a:solidFill>
                <a:prstClr val="white"/>
              </a:solidFill>
              <a:latin typeface="Montserrat" pitchFamily="2" charset="0"/>
              <a:cs typeface="Arial"/>
            </a:endParaRPr>
          </a:p>
        </p:txBody>
      </p:sp>
      <p:sp>
        <p:nvSpPr>
          <p:cNvPr id="23" name="Прямоугольник 4">
            <a:extLst>
              <a:ext uri="{FF2B5EF4-FFF2-40B4-BE49-F238E27FC236}">
                <a16:creationId xmlns:a16="http://schemas.microsoft.com/office/drawing/2014/main" id="{DE7A245B-DAB6-2943-A119-7CE4CF956682}"/>
              </a:ext>
            </a:extLst>
          </p:cNvPr>
          <p:cNvSpPr/>
          <p:nvPr/>
        </p:nvSpPr>
        <p:spPr bwMode="auto">
          <a:xfrm>
            <a:off x="585962" y="2564602"/>
            <a:ext cx="3944539" cy="387798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17488" defTabSz="914377" font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white"/>
                </a:solidFill>
                <a:latin typeface="Montserrat" pitchFamily="2" charset="0"/>
                <a:cs typeface="Arial"/>
              </a:rPr>
              <a:t>Сделка в </a:t>
            </a:r>
            <a:r>
              <a:rPr lang="en-US" sz="1600" dirty="0">
                <a:solidFill>
                  <a:prstClr val="white"/>
                </a:solidFill>
                <a:latin typeface="Montserrat" pitchFamily="2" charset="0"/>
                <a:cs typeface="Arial"/>
              </a:rPr>
              <a:t>CRM </a:t>
            </a:r>
            <a:r>
              <a:rPr lang="ru-RU" sz="1600" dirty="0">
                <a:solidFill>
                  <a:prstClr val="white"/>
                </a:solidFill>
                <a:latin typeface="Montserrat" pitchFamily="2" charset="0"/>
                <a:cs typeface="Arial"/>
              </a:rPr>
              <a:t>из письма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3F1F676-BB6C-8D46-9D70-810CE7C05DAE}"/>
              </a:ext>
            </a:extLst>
          </p:cNvPr>
          <p:cNvSpPr txBox="1"/>
          <p:nvPr/>
        </p:nvSpPr>
        <p:spPr>
          <a:xfrm>
            <a:off x="585963" y="3797295"/>
            <a:ext cx="4164540" cy="387798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fr-FR"/>
            </a:defPPr>
            <a:lvl1pPr>
              <a:spcBef>
                <a:spcPts val="600"/>
              </a:spcBef>
              <a:defRPr sz="2000">
                <a:latin typeface="Futura PT Book" panose="020B0502020204020303" pitchFamily="34" charset="77"/>
              </a:defRPr>
            </a:lvl1pPr>
          </a:lstStyle>
          <a:p>
            <a:pPr marL="231775" indent="-217488" defTabSz="914377" fontAlgn="ctr">
              <a:lnSpc>
                <a:spcPct val="120000"/>
              </a:lnSpc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600" dirty="0" err="1">
                <a:solidFill>
                  <a:prstClr val="white"/>
                </a:solidFill>
                <a:latin typeface="Montserrat" pitchFamily="2" charset="0"/>
                <a:cs typeface="Arial"/>
              </a:rPr>
              <a:t>Автосоздание</a:t>
            </a:r>
            <a:r>
              <a:rPr lang="ru-RU" sz="1600" dirty="0">
                <a:solidFill>
                  <a:prstClr val="white"/>
                </a:solidFill>
                <a:latin typeface="Montserrat" pitchFamily="2" charset="0"/>
                <a:cs typeface="Arial"/>
              </a:rPr>
              <a:t> сделок в </a:t>
            </a:r>
            <a:r>
              <a:rPr lang="fr-FR" sz="1600" dirty="0">
                <a:solidFill>
                  <a:prstClr val="white"/>
                </a:solidFill>
                <a:latin typeface="Montserrat" pitchFamily="2" charset="0"/>
                <a:cs typeface="Arial"/>
              </a:rPr>
              <a:t>CRM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4D0527D-5EC7-8B42-AE88-CBE531A77CEC}"/>
              </a:ext>
            </a:extLst>
          </p:cNvPr>
          <p:cNvSpPr txBox="1"/>
          <p:nvPr/>
        </p:nvSpPr>
        <p:spPr>
          <a:xfrm>
            <a:off x="585961" y="2156240"/>
            <a:ext cx="5184575" cy="387798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fr-FR"/>
            </a:defPPr>
            <a:lvl1pPr>
              <a:spcBef>
                <a:spcPts val="600"/>
              </a:spcBef>
              <a:defRPr>
                <a:latin typeface="Futura PT Book" panose="020B0502020204020303" pitchFamily="34" charset="77"/>
              </a:defRPr>
            </a:lvl1pPr>
          </a:lstStyle>
          <a:p>
            <a:pPr marL="231775" indent="-217488" defTabSz="914377" fontAlgn="ctr">
              <a:lnSpc>
                <a:spcPct val="120000"/>
              </a:lnSpc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white"/>
                </a:solidFill>
                <a:latin typeface="Montserrat" pitchFamily="2" charset="0"/>
                <a:cs typeface="Arial"/>
              </a:rPr>
              <a:t>Полнофункциональный почтовый клиент</a:t>
            </a:r>
            <a:endParaRPr lang="fr-FR" sz="1600" dirty="0">
              <a:solidFill>
                <a:prstClr val="white"/>
              </a:solidFill>
              <a:latin typeface="Montserrat" pitchFamily="2" charset="0"/>
              <a:cs typeface="Arial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DD8BCDA-3B9F-7149-B8FE-712BC6A6F7CB}"/>
              </a:ext>
            </a:extLst>
          </p:cNvPr>
          <p:cNvSpPr txBox="1"/>
          <p:nvPr/>
        </p:nvSpPr>
        <p:spPr>
          <a:xfrm>
            <a:off x="585962" y="4194859"/>
            <a:ext cx="5184575" cy="387798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fr-FR"/>
            </a:defPPr>
            <a:lvl1pPr>
              <a:spcBef>
                <a:spcPts val="600"/>
              </a:spcBef>
              <a:defRPr sz="2000">
                <a:latin typeface="Futura PT Book" panose="020B0502020204020303" pitchFamily="34" charset="77"/>
              </a:defRPr>
            </a:lvl1pPr>
          </a:lstStyle>
          <a:p>
            <a:pPr marL="231775" indent="-217488" defTabSz="914377" fontAlgn="ctr">
              <a:lnSpc>
                <a:spcPct val="120000"/>
              </a:lnSpc>
              <a:spcAft>
                <a:spcPts val="600"/>
              </a:spcAft>
              <a:buClr>
                <a:srgbClr val="BDF300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white"/>
                </a:solidFill>
                <a:latin typeface="Montserrat" pitchFamily="2" charset="0"/>
                <a:cs typeface="Arial"/>
              </a:rPr>
              <a:t>Совместный доступ к почтовым ящикам</a:t>
            </a:r>
            <a:endParaRPr lang="fr-FR" sz="1600" dirty="0">
              <a:solidFill>
                <a:prstClr val="white"/>
              </a:solidFill>
              <a:latin typeface="Montserrat" pitchFamily="2" charset="0"/>
              <a:cs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4D6467E-43D8-C641-B5FC-11B6902BB7C9}"/>
              </a:ext>
            </a:extLst>
          </p:cNvPr>
          <p:cNvSpPr txBox="1"/>
          <p:nvPr/>
        </p:nvSpPr>
        <p:spPr>
          <a:xfrm>
            <a:off x="646051" y="5430513"/>
            <a:ext cx="3625747" cy="518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solidFill>
                  <a:srgbClr val="BDF300"/>
                </a:solidFill>
                <a:latin typeface="Montserrat Medium" pitchFamily="2" charset="77"/>
              </a:rPr>
              <a:t>По результатам теста на почтовом ящике </a:t>
            </a:r>
          </a:p>
          <a:p>
            <a:pPr>
              <a:lnSpc>
                <a:spcPct val="120000"/>
              </a:lnSpc>
            </a:pPr>
            <a:r>
              <a:rPr lang="ru-RU" sz="1200" dirty="0">
                <a:solidFill>
                  <a:srgbClr val="BDF300"/>
                </a:solidFill>
                <a:latin typeface="Montserrat Medium" pitchFamily="2" charset="77"/>
              </a:rPr>
              <a:t>с 2 миллионами писем</a:t>
            </a:r>
            <a:endParaRPr lang="fr-FR" sz="1200" dirty="0">
              <a:solidFill>
                <a:srgbClr val="BDF300"/>
              </a:solidFill>
              <a:latin typeface="Montserrat Medium" pitchFamily="2" charset="77"/>
            </a:endParaRPr>
          </a:p>
        </p:txBody>
      </p:sp>
      <p:pic>
        <p:nvPicPr>
          <p:cNvPr id="11" name="Рисунок 10" descr="Изображение выглядит как текст, программное обеспечение, Операционная система, Значок на компьютере&#10;&#10;Автоматически созданное описание">
            <a:extLst>
              <a:ext uri="{FF2B5EF4-FFF2-40B4-BE49-F238E27FC236}">
                <a16:creationId xmlns:a16="http://schemas.microsoft.com/office/drawing/2014/main" id="{5E7E0F0D-D586-E4DD-4E51-89A9CF8CD3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294718"/>
            <a:ext cx="7772400" cy="4857750"/>
          </a:xfrm>
          <a:prstGeom prst="roundRect">
            <a:avLst>
              <a:gd name="adj" fmla="val 4862"/>
            </a:avLst>
          </a:prstGeom>
        </p:spPr>
      </p:pic>
    </p:spTree>
    <p:extLst>
      <p:ext uri="{BB962C8B-B14F-4D97-AF65-F5344CB8AC3E}">
        <p14:creationId xmlns:p14="http://schemas.microsoft.com/office/powerpoint/2010/main" val="91114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421</Words>
  <Application>Microsoft Office PowerPoint</Application>
  <PresentationFormat>Широкоэкранный</PresentationFormat>
  <Paragraphs>195</Paragraphs>
  <Slides>18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Century Gothic</vt:lpstr>
      <vt:lpstr>Montserrat</vt:lpstr>
      <vt:lpstr>Montserrat Medium</vt:lpstr>
      <vt:lpstr>Montserrat SemiBold</vt:lpstr>
      <vt:lpstr>Trebuchet MS</vt:lpstr>
      <vt:lpstr>TT Commons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Офис</dc:creator>
  <cp:keywords/>
  <dc:description/>
  <cp:lastModifiedBy>Elena</cp:lastModifiedBy>
  <cp:revision>19</cp:revision>
  <dcterms:created xsi:type="dcterms:W3CDTF">2024-05-16T12:50:57Z</dcterms:created>
  <dcterms:modified xsi:type="dcterms:W3CDTF">2025-07-11T08:53:29Z</dcterms:modified>
  <cp:category/>
</cp:coreProperties>
</file>